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417" r:id="rId2"/>
    <p:sldId id="259" r:id="rId3"/>
    <p:sldId id="341" r:id="rId4"/>
    <p:sldId id="424" r:id="rId5"/>
    <p:sldId id="364" r:id="rId6"/>
    <p:sldId id="421" r:id="rId7"/>
    <p:sldId id="342" r:id="rId8"/>
    <p:sldId id="401" r:id="rId9"/>
    <p:sldId id="403" r:id="rId10"/>
    <p:sldId id="429" r:id="rId11"/>
    <p:sldId id="475" r:id="rId12"/>
    <p:sldId id="439" r:id="rId13"/>
    <p:sldId id="426" r:id="rId14"/>
    <p:sldId id="427" r:id="rId15"/>
    <p:sldId id="428" r:id="rId16"/>
    <p:sldId id="430" r:id="rId17"/>
    <p:sldId id="404" r:id="rId18"/>
    <p:sldId id="432" r:id="rId19"/>
    <p:sldId id="435" r:id="rId20"/>
    <p:sldId id="436" r:id="rId21"/>
    <p:sldId id="437" r:id="rId22"/>
    <p:sldId id="372" r:id="rId23"/>
    <p:sldId id="353" r:id="rId24"/>
    <p:sldId id="500" r:id="rId25"/>
    <p:sldId id="501" r:id="rId26"/>
    <p:sldId id="502" r:id="rId27"/>
    <p:sldId id="422" r:id="rId28"/>
    <p:sldId id="415" r:id="rId29"/>
    <p:sldId id="443" r:id="rId30"/>
    <p:sldId id="442" r:id="rId31"/>
    <p:sldId id="519" r:id="rId32"/>
    <p:sldId id="471" r:id="rId33"/>
  </p:sldIdLst>
  <p:sldSz cx="11880850" cy="6858000"/>
  <p:notesSz cx="6858000" cy="9144000"/>
  <p:custDataLst>
    <p:tags r:id="rId35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91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葛赛" initials="葛赛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F26B00"/>
    <a:srgbClr val="5A9AD4"/>
    <a:srgbClr val="8FAADC"/>
    <a:srgbClr val="CC00FF"/>
    <a:srgbClr val="8A580A"/>
    <a:srgbClr val="0000FF"/>
    <a:srgbClr val="99650B"/>
    <a:srgbClr val="E5650E"/>
    <a:srgbClr val="EBBE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62"/>
      </p:cViewPr>
      <p:guideLst>
        <p:guide orient="horz" pos="2159"/>
        <p:guide pos="39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jpeg>
</file>

<file path=ppt/media/image35.png>
</file>

<file path=ppt/media/image36.jpe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jpe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7F7B0EF9-062F-4F22-ABB2-BBF1B5E3ED98}" type="datetimeFigureOut">
              <a:rPr lang="zh-CN" altLang="en-US"/>
              <a:t>2020/5/10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57238" y="1143000"/>
            <a:ext cx="53435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pPr>
              <a:defRPr/>
            </a:pPr>
            <a:fld id="{102A9555-007A-44BA-88EB-45F49E1CDB3A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03462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唐太宗手下猛将、谋臣众多，人才济济。为怀念一同打天下的诸多功臣，命阎立本在凌烟阁内描绘了二十四位功臣的画像，是为《</a:t>
            </a:r>
            <a:r>
              <a:rPr lang="zh-CN" altLang="en-US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二十四功臣图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》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6"/>
          <p:cNvSpPr txBox="1"/>
          <p:nvPr userDrawn="1"/>
        </p:nvSpPr>
        <p:spPr>
          <a:xfrm>
            <a:off x="862147" y="3373586"/>
            <a:ext cx="10465653" cy="1015663"/>
          </a:xfrm>
          <a:prstGeom prst="rect">
            <a:avLst/>
          </a:prstGeom>
          <a:noFill/>
          <a:effectLst>
            <a:glow rad="228600">
              <a:schemeClr val="accent4">
                <a:satMod val="175000"/>
                <a:alpha val="40000"/>
              </a:schemeClr>
            </a:glow>
            <a:reflection blurRad="6350" stA="52000" endA="300" endPos="35000" dir="5400000" sy="-100000" algn="bl" rotWithShape="0"/>
          </a:effectLst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000" b="1" dirty="0">
                <a:solidFill>
                  <a:srgbClr val="5C4600"/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+mn-lt"/>
                <a:ea typeface="+mn-ea"/>
              </a:rPr>
              <a:t>从“贞观之治”到“开元盛世”</a:t>
            </a:r>
          </a:p>
        </p:txBody>
      </p:sp>
      <p:sp>
        <p:nvSpPr>
          <p:cNvPr id="3" name="文本框 21"/>
          <p:cNvSpPr txBox="1">
            <a:spLocks noChangeArrowheads="1"/>
          </p:cNvSpPr>
          <p:nvPr userDrawn="1"/>
        </p:nvSpPr>
        <p:spPr bwMode="auto">
          <a:xfrm>
            <a:off x="-352698" y="2357923"/>
            <a:ext cx="310896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6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第</a:t>
            </a:r>
            <a:r>
              <a:rPr lang="en-US" altLang="zh-CN" sz="6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2</a:t>
            </a:r>
            <a:r>
              <a:rPr lang="zh-CN" altLang="en-US" sz="6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课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295540" y="4706821"/>
            <a:ext cx="1775923" cy="854639"/>
          </a:xfrm>
          <a:prstGeom prst="rect">
            <a:avLst/>
          </a:prstGeom>
        </p:spPr>
      </p:pic>
      <p:sp>
        <p:nvSpPr>
          <p:cNvPr id="5" name="WordArt 3"/>
          <p:cNvSpPr>
            <a:spLocks noChangeArrowheads="1" noChangeShapeType="1"/>
          </p:cNvSpPr>
          <p:nvPr userDrawn="1"/>
        </p:nvSpPr>
        <p:spPr bwMode="auto">
          <a:xfrm>
            <a:off x="953590" y="1005840"/>
            <a:ext cx="10060252" cy="844251"/>
          </a:xfrm>
          <a:prstGeom prst="rect">
            <a:avLst/>
          </a:prstGeom>
        </p:spPr>
        <p:txBody>
          <a:bodyPr wrap="none" fromWordArt="1">
            <a:prstTxWarp prst="textFadeUp">
              <a:avLst>
                <a:gd name="adj" fmla="val 0"/>
              </a:avLst>
            </a:prstTxWarp>
          </a:bodyPr>
          <a:lstStyle/>
          <a:p>
            <a:pPr algn="ctr"/>
            <a:r>
              <a:rPr lang="zh-CN" altLang="en-US" sz="3600" b="1" kern="10" dirty="0">
                <a:ln w="12700">
                  <a:solidFill>
                    <a:schemeClr val="tx1"/>
                  </a:solidFill>
                  <a:round/>
                </a:ln>
                <a:effectLst>
                  <a:outerShdw dist="35921" dir="2700000" sy="50000" rotWithShape="0">
                    <a:srgbClr val="875B0D">
                      <a:alpha val="57999"/>
                    </a:srgbClr>
                  </a:outerShdw>
                </a:effectLst>
                <a:latin typeface="方正细圆简体"/>
                <a:ea typeface="方正细圆简体"/>
              </a:rPr>
              <a:t>第一单元 隋唐时期：繁荣与开放的时代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4043" y="274638"/>
            <a:ext cx="10692765" cy="1143000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94043" y="6245225"/>
            <a:ext cx="2772198" cy="476250"/>
          </a:xfrm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59290" y="6245225"/>
            <a:ext cx="3762269" cy="476250"/>
          </a:xfrm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514609" y="6245225"/>
            <a:ext cx="2772198" cy="476250"/>
          </a:xfrm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485106" y="1122363"/>
            <a:ext cx="8910638" cy="2387600"/>
          </a:xfrm>
        </p:spPr>
        <p:txBody>
          <a:bodyPr anchor="b">
            <a:normAutofit/>
          </a:bodyPr>
          <a:lstStyle>
            <a:lvl1pPr algn="ctr">
              <a:defRPr sz="7015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85106" y="3602038"/>
            <a:ext cx="8910638" cy="1655762"/>
          </a:xfrm>
        </p:spPr>
        <p:txBody>
          <a:bodyPr>
            <a:normAutofit/>
          </a:bodyPr>
          <a:lstStyle>
            <a:lvl1pPr marL="0" indent="0" algn="ctr">
              <a:buNone/>
              <a:defRPr sz="1755"/>
            </a:lvl1pPr>
            <a:lvl2pPr marL="445770" indent="0" algn="ctr">
              <a:buNone/>
              <a:defRPr sz="1950"/>
            </a:lvl2pPr>
            <a:lvl3pPr marL="890905" indent="0" algn="ctr">
              <a:buNone/>
              <a:defRPr sz="1755"/>
            </a:lvl3pPr>
            <a:lvl4pPr marL="1336675" indent="0" algn="ctr">
              <a:buNone/>
              <a:defRPr sz="1560"/>
            </a:lvl4pPr>
            <a:lvl5pPr marL="1781810" indent="0" algn="ctr">
              <a:buNone/>
              <a:defRPr sz="1560"/>
            </a:lvl5pPr>
            <a:lvl6pPr marL="2227580" indent="0" algn="ctr">
              <a:buNone/>
              <a:defRPr sz="1560"/>
            </a:lvl6pPr>
            <a:lvl7pPr marL="2673350" indent="0" algn="ctr">
              <a:buNone/>
              <a:defRPr sz="1560"/>
            </a:lvl7pPr>
            <a:lvl8pPr marL="3118485" indent="0" algn="ctr">
              <a:buNone/>
              <a:defRPr sz="1560"/>
            </a:lvl8pPr>
            <a:lvl9pPr marL="3564255" indent="0" algn="ctr">
              <a:buNone/>
              <a:defRPr sz="156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16808" y="6356350"/>
            <a:ext cx="2673191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2020/5/10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5532" y="6356350"/>
            <a:ext cx="4009787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390850" y="6356350"/>
            <a:ext cx="2673191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24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8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33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8.jpe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34.jpe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8.jpe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9.png"/><Relationship Id="rId2" Type="http://schemas.openxmlformats.org/officeDocument/2006/relationships/video" Target="file:///F:\&#39759;&#32769;&#24072;\&#25945;&#23398;&#36164;&#28304;&#65288;&#26032;&#20154;&#25945;&#65289;\&#19971;&#19979;\2.&#20174;&#8220;&#36126;&#35266;&#20043;&#27835;&#8221;&#21040;&#8220;&#24320;&#20803;&#30427;&#19990;&#8221;\2\&#21776;&#26397;&#30340;&#24314;&#31435;&#32972;&#26223;.mp4" TargetMode="External"/><Relationship Id="rId1" Type="http://schemas.microsoft.com/office/2007/relationships/media" Target="file:///F:\&#39759;&#32769;&#24072;\&#25945;&#23398;&#36164;&#28304;&#65288;&#26032;&#20154;&#25945;&#65289;\&#19971;&#19979;\2.&#20174;&#8220;&#36126;&#35266;&#20043;&#27835;&#8221;&#21040;&#8220;&#24320;&#20803;&#30427;&#19990;&#8221;\2\&#21776;&#26397;&#30340;&#24314;&#31435;&#32972;&#26223;.mp4" TargetMode="Externa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.xml"/><Relationship Id="rId6" Type="http://schemas.openxmlformats.org/officeDocument/2006/relationships/image" Target="../media/image11.png"/><Relationship Id="rId5" Type="http://schemas.openxmlformats.org/officeDocument/2006/relationships/image" Target="../media/image8.jpe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image" Target="../media/image16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4455" y="-60325"/>
            <a:ext cx="12049125" cy="6978650"/>
          </a:xfrm>
          <a:prstGeom prst="rect">
            <a:avLst/>
          </a:prstGeom>
        </p:spPr>
      </p:pic>
      <p:pic>
        <p:nvPicPr>
          <p:cNvPr id="2" name="Picture 5" descr="C:\Users\Thinkpad\Desktop\3.png"/>
          <p:cNvPicPr>
            <a:picLocks noChangeAspect="1" noChangeArrowheads="1"/>
          </p:cNvPicPr>
          <p:nvPr/>
        </p:nvPicPr>
        <p:blipFill rotWithShape="1">
          <a:blip r:embed="rId3" cstate="email"/>
          <a:srcRect/>
          <a:stretch>
            <a:fillRect/>
          </a:stretch>
        </p:blipFill>
        <p:spPr bwMode="auto">
          <a:xfrm>
            <a:off x="1235901" y="1358230"/>
            <a:ext cx="9144000" cy="253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C:\Users\Thinkpad\Desktop\未标题-2.png"/>
          <p:cNvPicPr>
            <a:picLocks noChangeAspect="1" noChangeArrowheads="1"/>
          </p:cNvPicPr>
          <p:nvPr/>
        </p:nvPicPr>
        <p:blipFill rotWithShape="1">
          <a:blip r:embed="rId4" cstate="email"/>
          <a:srcRect/>
          <a:stretch>
            <a:fillRect/>
          </a:stretch>
        </p:blipFill>
        <p:spPr bwMode="auto">
          <a:xfrm>
            <a:off x="1218094" y="2626365"/>
            <a:ext cx="9144000" cy="134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122945" y="4122391"/>
            <a:ext cx="11762105" cy="600162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>
              <a:lnSpc>
                <a:spcPts val="3975"/>
              </a:lnSpc>
            </a:pPr>
            <a:r>
              <a:rPr kumimoji="1" lang="zh-CN" alt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第</a:t>
            </a:r>
            <a:r>
              <a:rPr kumimoji="1" lang="en-US" altLang="zh-CN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2</a:t>
            </a:r>
            <a:r>
              <a:rPr kumimoji="1" lang="zh-CN" alt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课 从“贞观之治”到</a:t>
            </a:r>
            <a:r>
              <a:rPr kumimoji="1" lang="zh-CN" alt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“</a:t>
            </a:r>
            <a:r>
              <a:rPr kumimoji="1" lang="zh-CN" alt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开元盛世</a:t>
            </a:r>
            <a:r>
              <a:rPr kumimoji="1" lang="en-US" altLang="zh-CN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”</a:t>
            </a:r>
          </a:p>
        </p:txBody>
      </p:sp>
      <p:sp>
        <p:nvSpPr>
          <p:cNvPr id="10" name="矩形 9"/>
          <p:cNvSpPr/>
          <p:nvPr/>
        </p:nvSpPr>
        <p:spPr>
          <a:xfrm>
            <a:off x="4081934" y="1091321"/>
            <a:ext cx="3416320" cy="8254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初中历史七年级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2775943" y="661855"/>
            <a:ext cx="2501900" cy="1092199"/>
            <a:chOff x="2854652" y="992964"/>
            <a:chExt cx="1370024" cy="487549"/>
          </a:xfrm>
        </p:grpSpPr>
        <p:pic>
          <p:nvPicPr>
            <p:cNvPr id="17410" name="Picture 2" descr="C:\Users\Thinkpad\Desktop\PNG\1_0004_图层-10.png"/>
            <p:cNvPicPr>
              <a:picLocks noChangeAspect="1" noChangeArrowheads="1"/>
            </p:cNvPicPr>
            <p:nvPr/>
          </p:nvPicPr>
          <p:blipFill>
            <a:blip r:embed="rId3" cstate="email"/>
            <a:srcRect/>
            <a:stretch>
              <a:fillRect/>
            </a:stretch>
          </p:blipFill>
          <p:spPr bwMode="auto">
            <a:xfrm>
              <a:off x="2854652" y="992964"/>
              <a:ext cx="1370024" cy="4875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25"/>
            <p:cNvSpPr>
              <a:spLocks noChangeArrowheads="1"/>
            </p:cNvSpPr>
            <p:nvPr/>
          </p:nvSpPr>
          <p:spPr bwMode="auto">
            <a:xfrm>
              <a:off x="2968241" y="1145618"/>
              <a:ext cx="1142846" cy="1828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81616" tIns="40808" rIns="81616" bIns="40808" anchor="ctr">
              <a:spAutoFit/>
            </a:bodyPr>
            <a:lstStyle/>
            <a:p>
              <a:pPr algn="ctr" defTabSz="611505">
                <a:lnSpc>
                  <a:spcPct val="80000"/>
                </a:lnSpc>
              </a:pPr>
              <a:r>
                <a:rPr lang="zh-CN" altLang="en-US" sz="2665" b="1" spc="-113" dirty="0">
                  <a:solidFill>
                    <a:srgbClr val="000000"/>
                  </a:solidFill>
                  <a:latin typeface="华文隶书" panose="02010800040101010101" charset="-122"/>
                  <a:ea typeface="华文隶书" panose="02010800040101010101" charset="-122"/>
                </a:rPr>
                <a:t>说一说</a:t>
              </a:r>
            </a:p>
          </p:txBody>
        </p:sp>
      </p:grpSp>
      <p:pic>
        <p:nvPicPr>
          <p:cNvPr id="17411" name="Picture 3" descr="C:\Users\Thinkpad\Desktop\PNG\1_0001_图层-18.png"/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290538" y="235120"/>
            <a:ext cx="2413124" cy="2082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云形 9"/>
          <p:cNvSpPr/>
          <p:nvPr/>
        </p:nvSpPr>
        <p:spPr>
          <a:xfrm>
            <a:off x="1182370" y="3672840"/>
            <a:ext cx="8455660" cy="1187450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000250" y="3975100"/>
            <a:ext cx="78803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唐太宗的这些治国策略从何而来？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314257" y="5266968"/>
            <a:ext cx="4754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以史为鉴，吸取教训。</a:t>
            </a:r>
          </a:p>
        </p:txBody>
      </p:sp>
      <p:sp>
        <p:nvSpPr>
          <p:cNvPr id="2" name="矩形 1"/>
          <p:cNvSpPr/>
          <p:nvPr/>
        </p:nvSpPr>
        <p:spPr>
          <a:xfrm>
            <a:off x="5628640" y="874395"/>
            <a:ext cx="5032375" cy="3046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治国策略：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以文治国    </a:t>
            </a: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以民为本</a:t>
            </a:r>
            <a:endParaRPr lang="zh-CN" altLang="en-US" sz="3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虚心纳谏    重视人才</a:t>
            </a: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1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云形 9"/>
          <p:cNvSpPr/>
          <p:nvPr/>
        </p:nvSpPr>
        <p:spPr>
          <a:xfrm>
            <a:off x="1182370" y="3672840"/>
            <a:ext cx="8849360" cy="1662430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25"/>
          <p:cNvSpPr>
            <a:spLocks noChangeArrowheads="1"/>
          </p:cNvSpPr>
          <p:nvPr/>
        </p:nvSpPr>
        <p:spPr bwMode="auto">
          <a:xfrm>
            <a:off x="2204085" y="3920490"/>
            <a:ext cx="7233920" cy="911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81616" tIns="40808" rIns="81616" bIns="40808" anchor="ctr">
            <a:spAutoFit/>
          </a:bodyPr>
          <a:lstStyle/>
          <a:p>
            <a:pPr defTabSz="611505">
              <a:lnSpc>
                <a:spcPct val="150000"/>
              </a:lnSpc>
            </a:pPr>
            <a:r>
              <a:rPr lang="zh-CN" altLang="en-US" sz="3600" spc="-113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唐太宗推行了哪些革新的措施？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2775943" y="661855"/>
            <a:ext cx="2501900" cy="1092199"/>
            <a:chOff x="2854652" y="992964"/>
            <a:chExt cx="1370024" cy="487549"/>
          </a:xfrm>
        </p:grpSpPr>
        <p:pic>
          <p:nvPicPr>
            <p:cNvPr id="17410" name="Picture 2" descr="C:\Users\Thinkpad\Desktop\PNG\1_0004_图层-10.png"/>
            <p:cNvPicPr>
              <a:picLocks noChangeAspect="1" noChangeArrowheads="1"/>
            </p:cNvPicPr>
            <p:nvPr/>
          </p:nvPicPr>
          <p:blipFill>
            <a:blip r:embed="rId3" cstate="email"/>
            <a:srcRect/>
            <a:stretch>
              <a:fillRect/>
            </a:stretch>
          </p:blipFill>
          <p:spPr bwMode="auto">
            <a:xfrm>
              <a:off x="2854652" y="992964"/>
              <a:ext cx="1370024" cy="4875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25"/>
            <p:cNvSpPr>
              <a:spLocks noChangeArrowheads="1"/>
            </p:cNvSpPr>
            <p:nvPr/>
          </p:nvSpPr>
          <p:spPr bwMode="auto">
            <a:xfrm>
              <a:off x="2968241" y="1145618"/>
              <a:ext cx="1142846" cy="1828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81616" tIns="40808" rIns="81616" bIns="40808" anchor="ctr">
              <a:spAutoFit/>
            </a:bodyPr>
            <a:lstStyle/>
            <a:p>
              <a:pPr algn="ctr" defTabSz="611505">
                <a:lnSpc>
                  <a:spcPct val="80000"/>
                </a:lnSpc>
              </a:pPr>
              <a:r>
                <a:rPr lang="zh-CN" altLang="en-US" sz="2665" b="1" spc="-113" dirty="0">
                  <a:solidFill>
                    <a:srgbClr val="000000"/>
                  </a:solidFill>
                  <a:latin typeface="华文隶书" panose="02010800040101010101" charset="-122"/>
                  <a:ea typeface="华文隶书" panose="02010800040101010101" charset="-122"/>
                </a:rPr>
                <a:t>说一说</a:t>
              </a:r>
            </a:p>
          </p:txBody>
        </p:sp>
      </p:grpSp>
      <p:pic>
        <p:nvPicPr>
          <p:cNvPr id="17411" name="Picture 3" descr="C:\Users\Thinkpad\Desktop\PNG\1_0001_图层-18.png"/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290538" y="235120"/>
            <a:ext cx="2413124" cy="2082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5628640" y="874395"/>
            <a:ext cx="5032375" cy="3046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治国策略：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以文治国    </a:t>
            </a: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以民为本</a:t>
            </a:r>
            <a:endParaRPr lang="zh-CN" altLang="en-US" sz="3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虚心纳谏    重视人才</a:t>
            </a: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2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3158" y="1953895"/>
            <a:ext cx="6214533" cy="3992880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1474" y="2281895"/>
            <a:ext cx="1103045" cy="333724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87655" y="614680"/>
            <a:ext cx="6198870" cy="2306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政治上：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完善三省六部制</a:t>
            </a: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53"/>
          <p:cNvSpPr txBox="1">
            <a:spLocks noChangeArrowheads="1"/>
          </p:cNvSpPr>
          <p:nvPr/>
        </p:nvSpPr>
        <p:spPr bwMode="auto">
          <a:xfrm>
            <a:off x="1527175" y="1564640"/>
            <a:ext cx="387985" cy="70675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2800" b="1">
                <a:solidFill>
                  <a:schemeClr val="bg1"/>
                </a:solidFill>
                <a:latin typeface="方正古隶简体" pitchFamily="65" charset="-122"/>
                <a:ea typeface="方正古隶简体" pitchFamily="65" charset="-122"/>
              </a:defRPr>
            </a:lvl1pPr>
          </a:lstStyle>
          <a:p>
            <a:r>
              <a:rPr lang="en-US" altLang="zh-CN" sz="3200" dirty="0"/>
              <a:t>1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245735" y="4082627"/>
            <a:ext cx="313055" cy="1066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"/>
              <a:t>出自《新唐书</a:t>
            </a:r>
            <a:r>
              <a:rPr lang="en-US" altLang="zh-CN" sz="100"/>
              <a:t>·</a:t>
            </a:r>
            <a:r>
              <a:rPr lang="zh-CN" altLang="en-US" sz="100"/>
              <a:t>刑法志》</a:t>
            </a:r>
          </a:p>
        </p:txBody>
      </p:sp>
      <p:grpSp>
        <p:nvGrpSpPr>
          <p:cNvPr id="173" name="唐律疏议"/>
          <p:cNvGrpSpPr/>
          <p:nvPr/>
        </p:nvGrpSpPr>
        <p:grpSpPr>
          <a:xfrm>
            <a:off x="5354320" y="955675"/>
            <a:ext cx="5858510" cy="4621530"/>
            <a:chOff x="4371268" y="650235"/>
            <a:chExt cx="7038366" cy="5557529"/>
          </a:xfrm>
        </p:grpSpPr>
        <p:pic>
          <p:nvPicPr>
            <p:cNvPr id="170" name="图片 16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1268" y="650235"/>
              <a:ext cx="7038366" cy="5557529"/>
            </a:xfrm>
            <a:prstGeom prst="rect">
              <a:avLst/>
            </a:prstGeom>
            <a:effectLst>
              <a:outerShdw blurRad="241300" sx="103000" sy="103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71" name="图片 17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16911" y="1724621"/>
              <a:ext cx="3228081" cy="3800290"/>
            </a:xfrm>
            <a:prstGeom prst="rect">
              <a:avLst/>
            </a:prstGeom>
            <a:effectLst>
              <a:outerShdw blurRad="241300" sx="103000" sy="103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72" name="文本框 171"/>
            <p:cNvSpPr txBox="1"/>
            <p:nvPr/>
          </p:nvSpPr>
          <p:spPr>
            <a:xfrm>
              <a:off x="9086653" y="2158358"/>
              <a:ext cx="810945" cy="320485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n-cs"/>
                </a:rPr>
                <a:t>唐律疏议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287655" y="614680"/>
            <a:ext cx="6198870" cy="3046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政治上：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完善三省六部制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制定法律，减轻刑罚</a:t>
            </a: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520" y="710565"/>
            <a:ext cx="5386070" cy="485711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87655" y="614680"/>
            <a:ext cx="6198870" cy="3784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政治上：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完善三省六部制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制定法律，减轻刑罚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完善科举制（进士科）</a:t>
            </a: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10127_dfeb09e2242be59c7b25eH7q9uld7Srk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30165" y="1502410"/>
            <a:ext cx="6748145" cy="33394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矩形 3"/>
          <p:cNvSpPr/>
          <p:nvPr/>
        </p:nvSpPr>
        <p:spPr>
          <a:xfrm>
            <a:off x="5953125" y="2289810"/>
            <a:ext cx="5354320" cy="17710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</a:t>
            </a:r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太宗曾派李靖等人巡察全国，</a:t>
            </a:r>
            <a:r>
              <a:rPr lang="zh-CN" altLang="en-US" sz="273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考察吏治</a:t>
            </a:r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;又亲自选派都督、刺史等地方官，并将</a:t>
            </a:r>
            <a:r>
              <a:rPr lang="zh-CN" altLang="en-US" sz="273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其功过写在宫内屏风上，作为升降奖惩的依据。</a:t>
            </a:r>
            <a:endParaRPr lang="zh-CN" altLang="en-US" sz="2730" b="1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87655" y="614680"/>
            <a:ext cx="6198870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政治上：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完善三省六部制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制定法律，减轻刑罚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完善科举制（进士科）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严格考察官吏政绩</a:t>
            </a: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20110127_dfeb09e2242be59c7b25eH7q9uld7Srk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22570" y="3041650"/>
            <a:ext cx="6748145" cy="36664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/>
        </p:nvSpPr>
        <p:spPr>
          <a:xfrm>
            <a:off x="6130925" y="3746500"/>
            <a:ext cx="5354320" cy="26111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730" b="1" dirty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</a:rPr>
              <a:t>太宗谓侍臣曰：“</a:t>
            </a:r>
            <a:r>
              <a:rPr lang="zh-CN" altLang="en-US" sz="273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凡事皆须务本</a:t>
            </a:r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</a:rPr>
              <a:t>。国以人为本，人以衣食为本……今</a:t>
            </a:r>
            <a:r>
              <a:rPr lang="zh-CN" altLang="en-US" sz="273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省徭薄赋，不夺其时</a:t>
            </a:r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</a:rPr>
              <a:t>，使比屋之人恣其耕稼。”</a:t>
            </a:r>
          </a:p>
          <a:p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</a:rPr>
              <a:t>    ——《贞观政要·论务农》</a:t>
            </a:r>
          </a:p>
          <a:p>
            <a:endParaRPr lang="zh-CN" altLang="en-US" sz="273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87655" y="614680"/>
            <a:ext cx="6198870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政治上：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完善三省六部制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制定法律，减轻刑罚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完善科举制（进士科）</a:t>
            </a:r>
            <a:endParaRPr lang="zh-CN" altLang="en-US" sz="3200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严格考察官吏政绩</a:t>
            </a: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506845" y="577850"/>
            <a:ext cx="6198870" cy="3046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经济上：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减轻农民负担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发展农业生产</a:t>
            </a: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3" grpId="2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矩形 17410"/>
          <p:cNvSpPr>
            <a:spLocks noGrp="1"/>
          </p:cNvSpPr>
          <p:nvPr/>
        </p:nvSpPr>
        <p:spPr>
          <a:xfrm>
            <a:off x="401320" y="1655445"/>
            <a:ext cx="10850880" cy="3564890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txBody>
          <a:bodyPr anchor="t"/>
          <a:lstStyle/>
          <a:p>
            <a:pPr marL="1905" indent="83820">
              <a:lnSpc>
                <a:spcPct val="15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</a:pPr>
            <a:r>
              <a:rPr lang="en-US" altLang="zh-CN" sz="28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（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贞观初期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，洛阳以东直至沿海）茫茫千里，人烟断绝，鸡犬不闻，道路萧条。</a:t>
            </a:r>
            <a:endParaRPr lang="en-US" altLang="zh-CN" sz="28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905" indent="83820">
              <a:lnSpc>
                <a:spcPct val="15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</a:pPr>
            <a:r>
              <a:rPr lang="zh-CN" alt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  （</a:t>
            </a:r>
            <a:r>
              <a:rPr lang="zh-CN" altLang="en-US" sz="28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唐太宗一段统治后</a:t>
            </a:r>
            <a:r>
              <a:rPr lang="zh-CN" alt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）天下</a:t>
            </a:r>
            <a:r>
              <a:rPr lang="zh-CN" altLang="en-US" sz="28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大稔（粮食丰收）</a:t>
            </a:r>
            <a:r>
              <a:rPr lang="zh-CN" alt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，流散者</a:t>
            </a:r>
            <a:r>
              <a:rPr lang="zh-CN" altLang="en-US" sz="28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咸（都）归乡里</a:t>
            </a:r>
            <a:r>
              <a:rPr lang="zh-CN" alt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，米斗</a:t>
            </a:r>
            <a:r>
              <a:rPr lang="zh-CN" altLang="en-US" sz="28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不过三四钱</a:t>
            </a:r>
            <a:r>
              <a:rPr lang="zh-CN" alt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，终岁断死刑</a:t>
            </a:r>
            <a:r>
              <a:rPr lang="zh-CN" altLang="en-US" sz="28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才二十九人</a:t>
            </a:r>
            <a:r>
              <a:rPr lang="en-US" altLang="zh-CN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……</a:t>
            </a:r>
            <a:r>
              <a:rPr lang="zh-CN" altLang="en-US" sz="28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皆外户不闭</a:t>
            </a:r>
            <a:r>
              <a:rPr lang="zh-CN" alt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，行旅不赍（拿着）粮，取给于道路焉。     </a:t>
            </a:r>
            <a:r>
              <a:rPr lang="zh-CN" alt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—《资治通鉴</a:t>
            </a:r>
            <a:r>
              <a:rPr lang="zh-CN" alt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·</a:t>
            </a:r>
            <a:r>
              <a:rPr lang="zh-CN" alt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唐纪》</a:t>
            </a:r>
          </a:p>
          <a:p>
            <a:pPr marL="1905" indent="83820">
              <a:lnSpc>
                <a:spcPct val="15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</a:pPr>
            <a:endParaRPr lang="zh-CN" altLang="en-US" sz="2800" b="1" dirty="0">
              <a:solidFill>
                <a:srgbClr val="0000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11" name="文本框 13"/>
          <p:cNvSpPr txBox="1">
            <a:spLocks noChangeArrowheads="1"/>
          </p:cNvSpPr>
          <p:nvPr/>
        </p:nvSpPr>
        <p:spPr bwMode="auto">
          <a:xfrm>
            <a:off x="316797" y="670877"/>
            <a:ext cx="5744845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4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3.</a:t>
            </a:r>
            <a:r>
              <a:rPr lang="zh-CN" altLang="en-US" sz="4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唐太宗的</a:t>
            </a:r>
            <a:r>
              <a:rPr lang="zh-CN" altLang="en-US" sz="4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治国效果</a:t>
            </a:r>
            <a:r>
              <a:rPr lang="zh-CN" altLang="en-US" sz="4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：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235075" y="5723890"/>
            <a:ext cx="9613265" cy="6819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政治清明，经济发展，国力增强，文教昌盛。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5459730" y="442596"/>
            <a:ext cx="4740275" cy="2216785"/>
            <a:chOff x="2859526" y="2149138"/>
            <a:chExt cx="1944988" cy="1539816"/>
          </a:xfrm>
        </p:grpSpPr>
        <p:pic>
          <p:nvPicPr>
            <p:cNvPr id="5" name="Picture 3" descr="C:\Users\Thinkpad\Desktop\PNG\1_0010_image.png"/>
            <p:cNvPicPr>
              <a:picLocks noChangeAspect="1" noChangeArrowheads="1"/>
            </p:cNvPicPr>
            <p:nvPr/>
          </p:nvPicPr>
          <p:blipFill>
            <a:blip r:embed="rId3" cstate="email"/>
            <a:srcRect/>
            <a:stretch>
              <a:fillRect/>
            </a:stretch>
          </p:blipFill>
          <p:spPr bwMode="auto">
            <a:xfrm>
              <a:off x="2859526" y="2149138"/>
              <a:ext cx="1944988" cy="15398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矩形 6"/>
            <p:cNvSpPr/>
            <p:nvPr/>
          </p:nvSpPr>
          <p:spPr>
            <a:xfrm>
              <a:off x="3245397" y="2364386"/>
              <a:ext cx="1444476" cy="7048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48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贞观之治</a:t>
              </a:r>
            </a:p>
          </p:txBody>
        </p:sp>
        <p:pic>
          <p:nvPicPr>
            <p:cNvPr id="9" name="Picture 4" descr="F:\360安全浏览器下载\水墨\1402\10.png"/>
            <p:cNvPicPr>
              <a:picLocks noChangeAspect="1" noChangeArrowheads="1"/>
            </p:cNvPicPr>
            <p:nvPr/>
          </p:nvPicPr>
          <p:blipFill>
            <a:blip r:embed="rId4" cstate="email"/>
            <a:srcRect/>
            <a:stretch>
              <a:fillRect/>
            </a:stretch>
          </p:blipFill>
          <p:spPr bwMode="auto">
            <a:xfrm>
              <a:off x="3874818" y="2894291"/>
              <a:ext cx="833815" cy="4447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1" name="Picture 2" descr="C:\Users\Thinkpad\Desktop\s.png"/>
          <p:cNvPicPr>
            <a:picLocks noChangeAspect="1" noChangeArrowheads="1"/>
          </p:cNvPicPr>
          <p:nvPr/>
        </p:nvPicPr>
        <p:blipFill rotWithShape="1">
          <a:blip r:embed="rId5" cstate="email"/>
          <a:srcRect/>
          <a:stretch>
            <a:fillRect/>
          </a:stretch>
        </p:blipFill>
        <p:spPr bwMode="auto">
          <a:xfrm rot="17940000">
            <a:off x="4265930" y="3542665"/>
            <a:ext cx="4064000" cy="1128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Thinkpad\Desktop\PNG\1_0001_图层-6.png"/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1235902" y="197051"/>
            <a:ext cx="9601067" cy="1477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215" y="1465580"/>
            <a:ext cx="11040110" cy="48844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349974" y="550113"/>
            <a:ext cx="6528725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方正古隶简体" pitchFamily="65" charset="-122"/>
                <a:ea typeface="方正古隶简体" pitchFamily="65" charset="-122"/>
              </a:rPr>
              <a:t>三、女皇武则天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5"/>
          <p:cNvSpPr>
            <a:spLocks noChangeArrowheads="1"/>
          </p:cNvSpPr>
          <p:nvPr/>
        </p:nvSpPr>
        <p:spPr bwMode="auto">
          <a:xfrm>
            <a:off x="633095" y="3026093"/>
            <a:ext cx="10674985" cy="2296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81616" tIns="40808" rIns="81616" bIns="40808" anchor="ctr">
            <a:spAutoFit/>
          </a:bodyPr>
          <a:lstStyle/>
          <a:p>
            <a:pPr defTabSz="611505">
              <a:lnSpc>
                <a:spcPct val="150000"/>
              </a:lnSpc>
            </a:pPr>
            <a:r>
              <a:rPr lang="zh-CN" altLang="en-US" sz="3200" spc="-113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请同学们按下暂停键，阅读教材第</a:t>
            </a:r>
            <a:r>
              <a:rPr lang="en-US" altLang="zh-CN" sz="3200" spc="-113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8-9</a:t>
            </a:r>
            <a:r>
              <a:rPr lang="zh-CN" altLang="en-US" sz="3200" spc="-113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页，回答下面问题：</a:t>
            </a:r>
          </a:p>
          <a:p>
            <a:pPr defTabSz="611505">
              <a:lnSpc>
                <a:spcPct val="150000"/>
              </a:lnSpc>
            </a:pPr>
            <a:endParaRPr lang="en-US" altLang="zh-CN" sz="3200" spc="-113" dirty="0">
              <a:solidFill>
                <a:srgbClr val="0000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indent="457200" defTabSz="611505">
              <a:lnSpc>
                <a:spcPct val="150000"/>
              </a:lnSpc>
            </a:pPr>
            <a:r>
              <a:rPr lang="zh-CN" altLang="en-US" sz="3200" b="1" spc="-113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武则天在位期间采取了哪些统治措施？有何历史贡献？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4395470" y="805815"/>
            <a:ext cx="3036570" cy="1728470"/>
            <a:chOff x="2854652" y="992964"/>
            <a:chExt cx="540761" cy="487533"/>
          </a:xfrm>
        </p:grpSpPr>
        <p:pic>
          <p:nvPicPr>
            <p:cNvPr id="17410" name="Picture 2" descr="C:\Users\Thinkpad\Desktop\PNG\1_0004_图层-10.png"/>
            <p:cNvPicPr>
              <a:picLocks noChangeAspect="1" noChangeArrowheads="1"/>
            </p:cNvPicPr>
            <p:nvPr/>
          </p:nvPicPr>
          <p:blipFill>
            <a:blip r:embed="rId3" cstate="email"/>
            <a:srcRect/>
            <a:stretch>
              <a:fillRect/>
            </a:stretch>
          </p:blipFill>
          <p:spPr bwMode="auto">
            <a:xfrm>
              <a:off x="2854652" y="992964"/>
              <a:ext cx="540761" cy="48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25"/>
            <p:cNvSpPr>
              <a:spLocks noChangeArrowheads="1"/>
            </p:cNvSpPr>
            <p:nvPr/>
          </p:nvSpPr>
          <p:spPr bwMode="auto">
            <a:xfrm>
              <a:off x="2897093" y="1145903"/>
              <a:ext cx="419544" cy="1477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81616" tIns="40808" rIns="81616" bIns="40808" anchor="ctr">
              <a:spAutoFit/>
            </a:bodyPr>
            <a:lstStyle/>
            <a:p>
              <a:pPr algn="ctr" defTabSz="611505">
                <a:lnSpc>
                  <a:spcPct val="80000"/>
                </a:lnSpc>
              </a:pPr>
              <a:r>
                <a:rPr lang="zh-CN" altLang="en-US" sz="3600" b="1" spc="-113" dirty="0">
                  <a:solidFill>
                    <a:srgbClr val="000000"/>
                  </a:solidFill>
                  <a:latin typeface="华文隶书" panose="02010800040101010101" charset="-122"/>
                  <a:ea typeface="华文隶书" panose="02010800040101010101" charset="-122"/>
                </a:rPr>
                <a:t>自主学习</a:t>
              </a:r>
            </a:p>
          </p:txBody>
        </p:sp>
      </p:grpSp>
      <p:pic>
        <p:nvPicPr>
          <p:cNvPr id="17411" name="Picture 3" descr="C:\Users\Thinkpad\Desktop\PNG\1_0001_图层-18.png"/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2036788" y="666285"/>
            <a:ext cx="2413124" cy="2082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29"/>
          <p:cNvSpPr>
            <a:spLocks noChangeArrowheads="1"/>
          </p:cNvSpPr>
          <p:nvPr/>
        </p:nvSpPr>
        <p:spPr bwMode="auto">
          <a:xfrm>
            <a:off x="963930" y="2644140"/>
            <a:ext cx="1701165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4800" b="1" spc="-225" dirty="0">
                <a:ea typeface="楷体" panose="02010609060101010101" pitchFamily="49" charset="-122"/>
              </a:rPr>
              <a:t>唐朝建立</a:t>
            </a:r>
          </a:p>
        </p:txBody>
      </p:sp>
      <p:pic>
        <p:nvPicPr>
          <p:cNvPr id="12" name="Picture 2" descr="C:\Users\Thinkpad\Desktop\PNG\1_0004_图层-10.png"/>
          <p:cNvPicPr>
            <a:picLocks noChangeAspect="1"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160655" y="2191385"/>
            <a:ext cx="3091815" cy="2788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:\Users\Thinkpad\Desktop\PNG\1_0004_图层-10.png"/>
          <p:cNvPicPr>
            <a:picLocks noChangeAspect="1"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2885440" y="2146935"/>
            <a:ext cx="3091815" cy="2788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C:\Users\Thinkpad\Desktop\PNG\1_0004_图层-10.png"/>
          <p:cNvPicPr>
            <a:picLocks noChangeAspect="1"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5683885" y="2191385"/>
            <a:ext cx="3091815" cy="2788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C:\Users\Thinkpad\Desktop\PNG\1_0004_图层-10.png"/>
          <p:cNvPicPr>
            <a:picLocks noChangeAspect="1"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8481060" y="2146935"/>
            <a:ext cx="3091815" cy="2788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矩形 29"/>
          <p:cNvSpPr>
            <a:spLocks noChangeArrowheads="1"/>
          </p:cNvSpPr>
          <p:nvPr/>
        </p:nvSpPr>
        <p:spPr bwMode="auto">
          <a:xfrm>
            <a:off x="3647440" y="2569845"/>
            <a:ext cx="1456055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4800" b="1" spc="-225" dirty="0">
                <a:ea typeface="楷体" panose="02010609060101010101" pitchFamily="49" charset="-122"/>
              </a:rPr>
              <a:t>贞观之治</a:t>
            </a:r>
          </a:p>
        </p:txBody>
      </p:sp>
      <p:sp>
        <p:nvSpPr>
          <p:cNvPr id="18" name="矩形 29"/>
          <p:cNvSpPr>
            <a:spLocks noChangeArrowheads="1"/>
          </p:cNvSpPr>
          <p:nvPr/>
        </p:nvSpPr>
        <p:spPr bwMode="auto">
          <a:xfrm>
            <a:off x="6404610" y="2644775"/>
            <a:ext cx="1649730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4000" b="1" spc="-225" dirty="0">
                <a:ea typeface="楷体" panose="02010609060101010101" pitchFamily="49" charset="-122"/>
              </a:rPr>
              <a:t>女    皇武则天</a:t>
            </a:r>
          </a:p>
        </p:txBody>
      </p:sp>
      <p:sp>
        <p:nvSpPr>
          <p:cNvPr id="19" name="矩形 29"/>
          <p:cNvSpPr>
            <a:spLocks noChangeArrowheads="1"/>
          </p:cNvSpPr>
          <p:nvPr/>
        </p:nvSpPr>
        <p:spPr bwMode="auto">
          <a:xfrm>
            <a:off x="9272905" y="2644140"/>
            <a:ext cx="1627505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4800" b="1" spc="-225" dirty="0">
                <a:ea typeface="楷体" panose="02010609060101010101" pitchFamily="49" charset="-122"/>
              </a:rPr>
              <a:t>开元盛世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50215" y="612775"/>
            <a:ext cx="8754110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政治上：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打击敌对的官僚贵族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大力发展科举制，创立</a:t>
            </a: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殿试</a:t>
            </a: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制度，选拔人才</a:t>
            </a:r>
          </a:p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经济上：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减轻人民负担，重视发展生产</a:t>
            </a: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3" name="Picture 8" descr="武则天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15"/>
          <a:stretch>
            <a:fillRect/>
          </a:stretch>
        </p:blipFill>
        <p:spPr bwMode="auto">
          <a:xfrm>
            <a:off x="8752205" y="365125"/>
            <a:ext cx="2730500" cy="2155190"/>
          </a:xfrm>
          <a:prstGeom prst="ellipse">
            <a:avLst/>
          </a:prstGeom>
          <a:noFill/>
          <a:ln w="9525">
            <a:solidFill>
              <a:srgbClr val="00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8045" y="5398770"/>
            <a:ext cx="6854190" cy="10941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651635" y="4399280"/>
            <a:ext cx="7628255" cy="82994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 作用：为</a:t>
            </a:r>
            <a:r>
              <a:rPr lang="en-US" altLang="zh-CN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“</a:t>
            </a: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开元盛世</a:t>
            </a:r>
            <a:r>
              <a:rPr lang="en-US" altLang="zh-CN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”</a:t>
            </a: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的到来奠定了基础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530" y="262255"/>
            <a:ext cx="4494530" cy="63512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88340" y="2792730"/>
            <a:ext cx="4777680" cy="12725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 </a:t>
            </a:r>
            <a:r>
              <a:rPr lang="zh-CN" altLang="en-US" sz="3200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假如让你撰写无字碑的碑文，你打算写些什么？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871" y="748321"/>
            <a:ext cx="5065323" cy="13441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Thinkpad\Desktop\PNG\1_0001_图层-6.png"/>
          <p:cNvPicPr>
            <a:picLocks noChangeAspect="1" noChangeArrowheads="1"/>
          </p:cNvPicPr>
          <p:nvPr/>
        </p:nvPicPr>
        <p:blipFill>
          <a:blip r:embed="rId5" cstate="email"/>
          <a:srcRect/>
          <a:stretch>
            <a:fillRect/>
          </a:stretch>
        </p:blipFill>
        <p:spPr bwMode="auto">
          <a:xfrm>
            <a:off x="-42545" y="-311785"/>
            <a:ext cx="10729595" cy="209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 descr="t01da7b50edbb0958b7 (1).jpg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125" t="25625" r="31719" b="38750"/>
          <a:stretch>
            <a:fillRect/>
          </a:stretch>
        </p:blipFill>
        <p:spPr>
          <a:xfrm rot="596584">
            <a:off x="154209" y="748638"/>
            <a:ext cx="1493838" cy="596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5" name="七下第2课辅助视频-开元盛世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10403" b="4084"/>
          <a:stretch>
            <a:fillRect/>
          </a:stretch>
        </p:blipFill>
        <p:spPr>
          <a:xfrm>
            <a:off x="1981835" y="1674139"/>
            <a:ext cx="7497450" cy="4421751"/>
          </a:xfrm>
          <a:prstGeom prst="rect">
            <a:avLst/>
          </a:prstGeom>
        </p:spPr>
      </p:pic>
      <p:pic>
        <p:nvPicPr>
          <p:cNvPr id="73" name="样机" descr="e7d195523061f1c0c989bbdf341b111e769f2ee359bd8df638E53E9931A62DC22263A6E1A75FFBC630BB5D77BA969D9175F253EB94D93A1189E24A7D909BAD0376573965191318DE1FD009565C070D078CB5BA6F36E2A7EBF225ECFFE5B070BC39C886FBBA38903BF3D72AC681E947E3B5AC9F1668358AD884AA9D39B60EF64F82902A1B2510B386D6D8D0CCF5EC2F27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3" t="10779" r="6848" b="21724"/>
          <a:stretch>
            <a:fillRect/>
          </a:stretch>
        </p:blipFill>
        <p:spPr bwMode="auto">
          <a:xfrm flipH="1">
            <a:off x="572135" y="1313791"/>
            <a:ext cx="10226040" cy="5575300"/>
          </a:xfrm>
          <a:prstGeom prst="rect">
            <a:avLst/>
          </a:prstGeom>
          <a:effectLst>
            <a:outerShdw blurRad="3048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15"/>
          <p:cNvSpPr txBox="1"/>
          <p:nvPr/>
        </p:nvSpPr>
        <p:spPr>
          <a:xfrm>
            <a:off x="992824" y="237927"/>
            <a:ext cx="5750292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四、“开元盛世”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032365" y="939165"/>
            <a:ext cx="1167765" cy="513524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3200" b="1"/>
              <a:t>      </a:t>
            </a:r>
            <a:r>
              <a:rPr lang="zh-CN" altLang="en-US" sz="3200" b="1"/>
              <a:t>视频以及诗句中描绘了开</a:t>
            </a:r>
          </a:p>
          <a:p>
            <a:r>
              <a:rPr lang="zh-CN" altLang="en-US" sz="3200" b="1"/>
              <a:t>元时期什么样的景象？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160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云形 9"/>
          <p:cNvSpPr/>
          <p:nvPr/>
        </p:nvSpPr>
        <p:spPr>
          <a:xfrm>
            <a:off x="312420" y="4189730"/>
            <a:ext cx="8442325" cy="2247900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Picture 2" descr="C:\Users\Thinkpad\Desktop\PNG\1_0001_图层-6.png"/>
          <p:cNvPicPr>
            <a:picLocks noChangeAspect="1" noChangeArrowheads="1"/>
          </p:cNvPicPr>
          <p:nvPr/>
        </p:nvPicPr>
        <p:blipFill>
          <a:blip r:embed="rId5" cstate="email"/>
          <a:srcRect/>
          <a:stretch>
            <a:fillRect/>
          </a:stretch>
        </p:blipFill>
        <p:spPr bwMode="auto">
          <a:xfrm>
            <a:off x="745490" y="99695"/>
            <a:ext cx="10729595" cy="209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 descr="t01da7b50edbb0958b7 (1).jpg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125" t="25625" r="31719" b="38750"/>
          <a:stretch>
            <a:fillRect/>
          </a:stretch>
        </p:blipFill>
        <p:spPr>
          <a:xfrm rot="596584">
            <a:off x="321636" y="748638"/>
            <a:ext cx="1493838" cy="596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15"/>
          <p:cNvSpPr txBox="1"/>
          <p:nvPr/>
        </p:nvSpPr>
        <p:spPr>
          <a:xfrm>
            <a:off x="1848169" y="683062"/>
            <a:ext cx="5750292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四、“开元盛世”</a:t>
            </a:r>
          </a:p>
        </p:txBody>
      </p:sp>
      <p:cxnSp>
        <p:nvCxnSpPr>
          <p:cNvPr id="34820" name="MH_Other_4"/>
          <p:cNvCxnSpPr>
            <a:cxnSpLocks noChangeShapeType="1"/>
          </p:cNvCxnSpPr>
          <p:nvPr>
            <p:custDataLst>
              <p:tags r:id="rId1"/>
            </p:custDataLst>
          </p:nvPr>
        </p:nvCxnSpPr>
        <p:spPr bwMode="auto">
          <a:xfrm>
            <a:off x="0" y="1649896"/>
            <a:ext cx="9496425" cy="0"/>
          </a:xfrm>
          <a:prstGeom prst="line">
            <a:avLst/>
          </a:prstGeom>
          <a:noFill/>
          <a:ln w="28575">
            <a:solidFill>
              <a:srgbClr val="8A580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4822" name="MH_Picture_1"/>
          <p:cNvSpPr/>
          <p:nvPr>
            <p:custDataLst>
              <p:tags r:id="rId2"/>
            </p:custDataLst>
          </p:nvPr>
        </p:nvSpPr>
        <p:spPr bwMode="auto">
          <a:xfrm>
            <a:off x="8275955" y="437515"/>
            <a:ext cx="3472180" cy="3190240"/>
          </a:xfrm>
          <a:custGeom>
            <a:avLst/>
            <a:gdLst>
              <a:gd name="T0" fmla="*/ 69263954 w 3140490"/>
              <a:gd name="T1" fmla="*/ 0 h 3528392"/>
              <a:gd name="T2" fmla="*/ 109847784 w 3140490"/>
              <a:gd name="T3" fmla="*/ 5018502 h 3528392"/>
              <a:gd name="T4" fmla="*/ 109847784 w 3140490"/>
              <a:gd name="T5" fmla="*/ 46856163 h 3528392"/>
              <a:gd name="T6" fmla="*/ 26147641 w 3140490"/>
              <a:gd name="T7" fmla="*/ 46856163 h 3528392"/>
              <a:gd name="T8" fmla="*/ 0 w 3140490"/>
              <a:gd name="T9" fmla="*/ 26296831 h 3528392"/>
              <a:gd name="T10" fmla="*/ 69263954 w 3140490"/>
              <a:gd name="T11" fmla="*/ 0 h 352839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140490" h="3528392">
                <a:moveTo>
                  <a:pt x="1980220" y="0"/>
                </a:moveTo>
                <a:cubicBezTo>
                  <a:pt x="2414122" y="0"/>
                  <a:pt x="2815430" y="139555"/>
                  <a:pt x="3140490" y="377906"/>
                </a:cubicBezTo>
                <a:lnTo>
                  <a:pt x="3140490" y="3528392"/>
                </a:lnTo>
                <a:lnTo>
                  <a:pt x="747547" y="3528392"/>
                </a:lnTo>
                <a:cubicBezTo>
                  <a:pt x="291641" y="3166609"/>
                  <a:pt x="0" y="2607473"/>
                  <a:pt x="0" y="1980220"/>
                </a:cubicBezTo>
                <a:cubicBezTo>
                  <a:pt x="0" y="886575"/>
                  <a:pt x="886575" y="0"/>
                  <a:pt x="1980220" y="0"/>
                </a:cubicBezTo>
                <a:close/>
              </a:path>
            </a:pathLst>
          </a:custGeom>
          <a:blipFill dpi="0" rotWithShape="1">
            <a:blip r:embed="rId7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0" name="Freeform 30"/>
          <p:cNvSpPr>
            <a:spLocks noEditPoints="1"/>
          </p:cNvSpPr>
          <p:nvPr/>
        </p:nvSpPr>
        <p:spPr bwMode="auto">
          <a:xfrm>
            <a:off x="173990" y="1996440"/>
            <a:ext cx="6363970" cy="2121535"/>
          </a:xfrm>
          <a:custGeom>
            <a:avLst/>
            <a:gdLst>
              <a:gd name="T0" fmla="*/ 1411 w 1427"/>
              <a:gd name="T1" fmla="*/ 193 h 871"/>
              <a:gd name="T2" fmla="*/ 1412 w 1427"/>
              <a:gd name="T3" fmla="*/ 150 h 871"/>
              <a:gd name="T4" fmla="*/ 1419 w 1427"/>
              <a:gd name="T5" fmla="*/ 186 h 871"/>
              <a:gd name="T6" fmla="*/ 1418 w 1427"/>
              <a:gd name="T7" fmla="*/ 128 h 871"/>
              <a:gd name="T8" fmla="*/ 1393 w 1427"/>
              <a:gd name="T9" fmla="*/ 77 h 871"/>
              <a:gd name="T10" fmla="*/ 1299 w 1427"/>
              <a:gd name="T11" fmla="*/ 27 h 871"/>
              <a:gd name="T12" fmla="*/ 1107 w 1427"/>
              <a:gd name="T13" fmla="*/ 43 h 871"/>
              <a:gd name="T14" fmla="*/ 1069 w 1427"/>
              <a:gd name="T15" fmla="*/ 20 h 871"/>
              <a:gd name="T16" fmla="*/ 986 w 1427"/>
              <a:gd name="T17" fmla="*/ 28 h 871"/>
              <a:gd name="T18" fmla="*/ 861 w 1427"/>
              <a:gd name="T19" fmla="*/ 31 h 871"/>
              <a:gd name="T20" fmla="*/ 821 w 1427"/>
              <a:gd name="T21" fmla="*/ 18 h 871"/>
              <a:gd name="T22" fmla="*/ 742 w 1427"/>
              <a:gd name="T23" fmla="*/ 24 h 871"/>
              <a:gd name="T24" fmla="*/ 660 w 1427"/>
              <a:gd name="T25" fmla="*/ 14 h 871"/>
              <a:gd name="T26" fmla="*/ 626 w 1427"/>
              <a:gd name="T27" fmla="*/ 12 h 871"/>
              <a:gd name="T28" fmla="*/ 322 w 1427"/>
              <a:gd name="T29" fmla="*/ 40 h 871"/>
              <a:gd name="T30" fmla="*/ 275 w 1427"/>
              <a:gd name="T31" fmla="*/ 21 h 871"/>
              <a:gd name="T32" fmla="*/ 339 w 1427"/>
              <a:gd name="T33" fmla="*/ 21 h 871"/>
              <a:gd name="T34" fmla="*/ 156 w 1427"/>
              <a:gd name="T35" fmla="*/ 20 h 871"/>
              <a:gd name="T36" fmla="*/ 123 w 1427"/>
              <a:gd name="T37" fmla="*/ 14 h 871"/>
              <a:gd name="T38" fmla="*/ 69 w 1427"/>
              <a:gd name="T39" fmla="*/ 35 h 871"/>
              <a:gd name="T40" fmla="*/ 6 w 1427"/>
              <a:gd name="T41" fmla="*/ 205 h 871"/>
              <a:gd name="T42" fmla="*/ 22 w 1427"/>
              <a:gd name="T43" fmla="*/ 148 h 871"/>
              <a:gd name="T44" fmla="*/ 52 w 1427"/>
              <a:gd name="T45" fmla="*/ 64 h 871"/>
              <a:gd name="T46" fmla="*/ 33 w 1427"/>
              <a:gd name="T47" fmla="*/ 147 h 871"/>
              <a:gd name="T48" fmla="*/ 26 w 1427"/>
              <a:gd name="T49" fmla="*/ 257 h 871"/>
              <a:gd name="T50" fmla="*/ 29 w 1427"/>
              <a:gd name="T51" fmla="*/ 409 h 871"/>
              <a:gd name="T52" fmla="*/ 11 w 1427"/>
              <a:gd name="T53" fmla="*/ 376 h 871"/>
              <a:gd name="T54" fmla="*/ 3 w 1427"/>
              <a:gd name="T55" fmla="*/ 579 h 871"/>
              <a:gd name="T56" fmla="*/ 28 w 1427"/>
              <a:gd name="T57" fmla="*/ 664 h 871"/>
              <a:gd name="T58" fmla="*/ 11 w 1427"/>
              <a:gd name="T59" fmla="*/ 513 h 871"/>
              <a:gd name="T60" fmla="*/ 32 w 1427"/>
              <a:gd name="T61" fmla="*/ 495 h 871"/>
              <a:gd name="T62" fmla="*/ 34 w 1427"/>
              <a:gd name="T63" fmla="*/ 721 h 871"/>
              <a:gd name="T64" fmla="*/ 48 w 1427"/>
              <a:gd name="T65" fmla="*/ 802 h 871"/>
              <a:gd name="T66" fmla="*/ 68 w 1427"/>
              <a:gd name="T67" fmla="*/ 829 h 871"/>
              <a:gd name="T68" fmla="*/ 152 w 1427"/>
              <a:gd name="T69" fmla="*/ 869 h 871"/>
              <a:gd name="T70" fmla="*/ 323 w 1427"/>
              <a:gd name="T71" fmla="*/ 861 h 871"/>
              <a:gd name="T72" fmla="*/ 513 w 1427"/>
              <a:gd name="T73" fmla="*/ 862 h 871"/>
              <a:gd name="T74" fmla="*/ 867 w 1427"/>
              <a:gd name="T75" fmla="*/ 861 h 871"/>
              <a:gd name="T76" fmla="*/ 903 w 1427"/>
              <a:gd name="T77" fmla="*/ 851 h 871"/>
              <a:gd name="T78" fmla="*/ 1188 w 1427"/>
              <a:gd name="T79" fmla="*/ 845 h 871"/>
              <a:gd name="T80" fmla="*/ 1311 w 1427"/>
              <a:gd name="T81" fmla="*/ 846 h 871"/>
              <a:gd name="T82" fmla="*/ 1368 w 1427"/>
              <a:gd name="T83" fmla="*/ 800 h 871"/>
              <a:gd name="T84" fmla="*/ 1383 w 1427"/>
              <a:gd name="T85" fmla="*/ 412 h 871"/>
              <a:gd name="T86" fmla="*/ 1400 w 1427"/>
              <a:gd name="T87" fmla="*/ 502 h 871"/>
              <a:gd name="T88" fmla="*/ 1411 w 1427"/>
              <a:gd name="T89" fmla="*/ 402 h 871"/>
              <a:gd name="T90" fmla="*/ 1407 w 1427"/>
              <a:gd name="T91" fmla="*/ 338 h 871"/>
              <a:gd name="T92" fmla="*/ 1227 w 1427"/>
              <a:gd name="T93" fmla="*/ 62 h 871"/>
              <a:gd name="T94" fmla="*/ 1127 w 1427"/>
              <a:gd name="T95" fmla="*/ 69 h 871"/>
              <a:gd name="T96" fmla="*/ 952 w 1427"/>
              <a:gd name="T97" fmla="*/ 60 h 871"/>
              <a:gd name="T98" fmla="*/ 908 w 1427"/>
              <a:gd name="T99" fmla="*/ 66 h 871"/>
              <a:gd name="T100" fmla="*/ 621 w 1427"/>
              <a:gd name="T101" fmla="*/ 52 h 871"/>
              <a:gd name="T102" fmla="*/ 696 w 1427"/>
              <a:gd name="T103" fmla="*/ 67 h 871"/>
              <a:gd name="T104" fmla="*/ 444 w 1427"/>
              <a:gd name="T105" fmla="*/ 57 h 871"/>
              <a:gd name="T106" fmla="*/ 322 w 1427"/>
              <a:gd name="T107" fmla="*/ 69 h 871"/>
              <a:gd name="T108" fmla="*/ 55 w 1427"/>
              <a:gd name="T109" fmla="*/ 157 h 871"/>
              <a:gd name="T110" fmla="*/ 115 w 1427"/>
              <a:gd name="T111" fmla="*/ 68 h 871"/>
              <a:gd name="T112" fmla="*/ 60 w 1427"/>
              <a:gd name="T113" fmla="*/ 137 h 871"/>
              <a:gd name="T114" fmla="*/ 68 w 1427"/>
              <a:gd name="T115" fmla="*/ 424 h 871"/>
              <a:gd name="T116" fmla="*/ 595 w 1427"/>
              <a:gd name="T117" fmla="*/ 833 h 8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427" h="871">
                <a:moveTo>
                  <a:pt x="1409" y="244"/>
                </a:moveTo>
                <a:cubicBezTo>
                  <a:pt x="1415" y="283"/>
                  <a:pt x="1416" y="244"/>
                  <a:pt x="1421" y="285"/>
                </a:cubicBezTo>
                <a:cubicBezTo>
                  <a:pt x="1426" y="285"/>
                  <a:pt x="1427" y="269"/>
                  <a:pt x="1426" y="246"/>
                </a:cubicBezTo>
                <a:cubicBezTo>
                  <a:pt x="1424" y="261"/>
                  <a:pt x="1418" y="237"/>
                  <a:pt x="1414" y="257"/>
                </a:cubicBezTo>
                <a:cubicBezTo>
                  <a:pt x="1412" y="223"/>
                  <a:pt x="1401" y="226"/>
                  <a:pt x="1406" y="189"/>
                </a:cubicBezTo>
                <a:cubicBezTo>
                  <a:pt x="1407" y="190"/>
                  <a:pt x="1407" y="190"/>
                  <a:pt x="1407" y="190"/>
                </a:cubicBezTo>
                <a:cubicBezTo>
                  <a:pt x="1403" y="174"/>
                  <a:pt x="1403" y="174"/>
                  <a:pt x="1403" y="174"/>
                </a:cubicBezTo>
                <a:cubicBezTo>
                  <a:pt x="1405" y="153"/>
                  <a:pt x="1405" y="153"/>
                  <a:pt x="1405" y="153"/>
                </a:cubicBezTo>
                <a:cubicBezTo>
                  <a:pt x="1411" y="166"/>
                  <a:pt x="1408" y="183"/>
                  <a:pt x="1411" y="193"/>
                </a:cubicBezTo>
                <a:cubicBezTo>
                  <a:pt x="1414" y="180"/>
                  <a:pt x="1413" y="171"/>
                  <a:pt x="1411" y="162"/>
                </a:cubicBezTo>
                <a:cubicBezTo>
                  <a:pt x="1410" y="158"/>
                  <a:pt x="1409" y="154"/>
                  <a:pt x="1407" y="146"/>
                </a:cubicBezTo>
                <a:cubicBezTo>
                  <a:pt x="1407" y="142"/>
                  <a:pt x="1406" y="139"/>
                  <a:pt x="1405" y="135"/>
                </a:cubicBezTo>
                <a:cubicBezTo>
                  <a:pt x="1404" y="131"/>
                  <a:pt x="1403" y="126"/>
                  <a:pt x="1402" y="122"/>
                </a:cubicBezTo>
                <a:cubicBezTo>
                  <a:pt x="1401" y="113"/>
                  <a:pt x="1401" y="112"/>
                  <a:pt x="1402" y="113"/>
                </a:cubicBezTo>
                <a:cubicBezTo>
                  <a:pt x="1403" y="114"/>
                  <a:pt x="1404" y="116"/>
                  <a:pt x="1405" y="119"/>
                </a:cubicBezTo>
                <a:cubicBezTo>
                  <a:pt x="1406" y="121"/>
                  <a:pt x="1407" y="124"/>
                  <a:pt x="1408" y="128"/>
                </a:cubicBezTo>
                <a:cubicBezTo>
                  <a:pt x="1409" y="131"/>
                  <a:pt x="1410" y="135"/>
                  <a:pt x="1411" y="139"/>
                </a:cubicBezTo>
                <a:cubicBezTo>
                  <a:pt x="1412" y="143"/>
                  <a:pt x="1412" y="147"/>
                  <a:pt x="1412" y="150"/>
                </a:cubicBezTo>
                <a:cubicBezTo>
                  <a:pt x="1413" y="153"/>
                  <a:pt x="1413" y="155"/>
                  <a:pt x="1414" y="157"/>
                </a:cubicBezTo>
                <a:cubicBezTo>
                  <a:pt x="1414" y="158"/>
                  <a:pt x="1415" y="159"/>
                  <a:pt x="1415" y="159"/>
                </a:cubicBezTo>
                <a:cubicBezTo>
                  <a:pt x="1415" y="157"/>
                  <a:pt x="1415" y="155"/>
                  <a:pt x="1415" y="153"/>
                </a:cubicBezTo>
                <a:cubicBezTo>
                  <a:pt x="1415" y="149"/>
                  <a:pt x="1415" y="146"/>
                  <a:pt x="1415" y="143"/>
                </a:cubicBezTo>
                <a:cubicBezTo>
                  <a:pt x="1415" y="136"/>
                  <a:pt x="1416" y="131"/>
                  <a:pt x="1417" y="132"/>
                </a:cubicBezTo>
                <a:cubicBezTo>
                  <a:pt x="1417" y="137"/>
                  <a:pt x="1418" y="141"/>
                  <a:pt x="1418" y="145"/>
                </a:cubicBezTo>
                <a:cubicBezTo>
                  <a:pt x="1418" y="148"/>
                  <a:pt x="1418" y="151"/>
                  <a:pt x="1418" y="153"/>
                </a:cubicBezTo>
                <a:cubicBezTo>
                  <a:pt x="1418" y="157"/>
                  <a:pt x="1419" y="159"/>
                  <a:pt x="1419" y="161"/>
                </a:cubicBezTo>
                <a:cubicBezTo>
                  <a:pt x="1420" y="166"/>
                  <a:pt x="1420" y="171"/>
                  <a:pt x="1419" y="186"/>
                </a:cubicBezTo>
                <a:cubicBezTo>
                  <a:pt x="1417" y="171"/>
                  <a:pt x="1417" y="189"/>
                  <a:pt x="1415" y="186"/>
                </a:cubicBezTo>
                <a:cubicBezTo>
                  <a:pt x="1417" y="190"/>
                  <a:pt x="1417" y="219"/>
                  <a:pt x="1416" y="239"/>
                </a:cubicBezTo>
                <a:cubicBezTo>
                  <a:pt x="1421" y="244"/>
                  <a:pt x="1420" y="222"/>
                  <a:pt x="1422" y="209"/>
                </a:cubicBezTo>
                <a:cubicBezTo>
                  <a:pt x="1419" y="197"/>
                  <a:pt x="1420" y="184"/>
                  <a:pt x="1421" y="173"/>
                </a:cubicBezTo>
                <a:cubicBezTo>
                  <a:pt x="1422" y="167"/>
                  <a:pt x="1422" y="161"/>
                  <a:pt x="1422" y="156"/>
                </a:cubicBezTo>
                <a:cubicBezTo>
                  <a:pt x="1422" y="153"/>
                  <a:pt x="1422" y="149"/>
                  <a:pt x="1421" y="145"/>
                </a:cubicBezTo>
                <a:cubicBezTo>
                  <a:pt x="1421" y="143"/>
                  <a:pt x="1421" y="141"/>
                  <a:pt x="1420" y="140"/>
                </a:cubicBezTo>
                <a:cubicBezTo>
                  <a:pt x="1420" y="138"/>
                  <a:pt x="1419" y="136"/>
                  <a:pt x="1419" y="135"/>
                </a:cubicBezTo>
                <a:cubicBezTo>
                  <a:pt x="1418" y="132"/>
                  <a:pt x="1418" y="130"/>
                  <a:pt x="1418" y="128"/>
                </a:cubicBezTo>
                <a:cubicBezTo>
                  <a:pt x="1417" y="126"/>
                  <a:pt x="1417" y="125"/>
                  <a:pt x="1416" y="123"/>
                </a:cubicBezTo>
                <a:cubicBezTo>
                  <a:pt x="1416" y="121"/>
                  <a:pt x="1415" y="119"/>
                  <a:pt x="1415" y="118"/>
                </a:cubicBezTo>
                <a:cubicBezTo>
                  <a:pt x="1415" y="116"/>
                  <a:pt x="1416" y="116"/>
                  <a:pt x="1417" y="118"/>
                </a:cubicBezTo>
                <a:cubicBezTo>
                  <a:pt x="1419" y="121"/>
                  <a:pt x="1422" y="130"/>
                  <a:pt x="1422" y="128"/>
                </a:cubicBezTo>
                <a:cubicBezTo>
                  <a:pt x="1421" y="120"/>
                  <a:pt x="1419" y="114"/>
                  <a:pt x="1418" y="111"/>
                </a:cubicBezTo>
                <a:cubicBezTo>
                  <a:pt x="1416" y="108"/>
                  <a:pt x="1415" y="107"/>
                  <a:pt x="1415" y="107"/>
                </a:cubicBezTo>
                <a:cubicBezTo>
                  <a:pt x="1413" y="107"/>
                  <a:pt x="1413" y="109"/>
                  <a:pt x="1410" y="104"/>
                </a:cubicBezTo>
                <a:cubicBezTo>
                  <a:pt x="1407" y="98"/>
                  <a:pt x="1404" y="93"/>
                  <a:pt x="1401" y="89"/>
                </a:cubicBezTo>
                <a:cubicBezTo>
                  <a:pt x="1399" y="84"/>
                  <a:pt x="1396" y="80"/>
                  <a:pt x="1393" y="77"/>
                </a:cubicBezTo>
                <a:cubicBezTo>
                  <a:pt x="1388" y="70"/>
                  <a:pt x="1384" y="65"/>
                  <a:pt x="1380" y="60"/>
                </a:cubicBezTo>
                <a:cubicBezTo>
                  <a:pt x="1378" y="57"/>
                  <a:pt x="1376" y="55"/>
                  <a:pt x="1373" y="53"/>
                </a:cubicBezTo>
                <a:cubicBezTo>
                  <a:pt x="1371" y="50"/>
                  <a:pt x="1369" y="48"/>
                  <a:pt x="1366" y="46"/>
                </a:cubicBezTo>
                <a:cubicBezTo>
                  <a:pt x="1363" y="44"/>
                  <a:pt x="1360" y="42"/>
                  <a:pt x="1357" y="39"/>
                </a:cubicBezTo>
                <a:cubicBezTo>
                  <a:pt x="1353" y="38"/>
                  <a:pt x="1350" y="35"/>
                  <a:pt x="1345" y="33"/>
                </a:cubicBezTo>
                <a:cubicBezTo>
                  <a:pt x="1337" y="32"/>
                  <a:pt x="1326" y="29"/>
                  <a:pt x="1314" y="28"/>
                </a:cubicBezTo>
                <a:cubicBezTo>
                  <a:pt x="1312" y="28"/>
                  <a:pt x="1311" y="28"/>
                  <a:pt x="1309" y="27"/>
                </a:cubicBezTo>
                <a:cubicBezTo>
                  <a:pt x="1307" y="27"/>
                  <a:pt x="1306" y="27"/>
                  <a:pt x="1304" y="27"/>
                </a:cubicBezTo>
                <a:cubicBezTo>
                  <a:pt x="1302" y="27"/>
                  <a:pt x="1301" y="27"/>
                  <a:pt x="1299" y="27"/>
                </a:cubicBezTo>
                <a:cubicBezTo>
                  <a:pt x="1296" y="27"/>
                  <a:pt x="1296" y="27"/>
                  <a:pt x="1296" y="27"/>
                </a:cubicBezTo>
                <a:cubicBezTo>
                  <a:pt x="1294" y="27"/>
                  <a:pt x="1294" y="27"/>
                  <a:pt x="1294" y="27"/>
                </a:cubicBezTo>
                <a:cubicBezTo>
                  <a:pt x="1290" y="27"/>
                  <a:pt x="1285" y="27"/>
                  <a:pt x="1280" y="27"/>
                </a:cubicBezTo>
                <a:cubicBezTo>
                  <a:pt x="1260" y="28"/>
                  <a:pt x="1238" y="27"/>
                  <a:pt x="1220" y="27"/>
                </a:cubicBezTo>
                <a:cubicBezTo>
                  <a:pt x="1224" y="25"/>
                  <a:pt x="1219" y="23"/>
                  <a:pt x="1217" y="22"/>
                </a:cubicBezTo>
                <a:cubicBezTo>
                  <a:pt x="1196" y="29"/>
                  <a:pt x="1203" y="26"/>
                  <a:pt x="1176" y="31"/>
                </a:cubicBezTo>
                <a:cubicBezTo>
                  <a:pt x="1199" y="34"/>
                  <a:pt x="1199" y="34"/>
                  <a:pt x="1199" y="34"/>
                </a:cubicBezTo>
                <a:cubicBezTo>
                  <a:pt x="1181" y="34"/>
                  <a:pt x="1166" y="40"/>
                  <a:pt x="1150" y="36"/>
                </a:cubicBezTo>
                <a:cubicBezTo>
                  <a:pt x="1172" y="43"/>
                  <a:pt x="1120" y="41"/>
                  <a:pt x="1107" y="43"/>
                </a:cubicBezTo>
                <a:cubicBezTo>
                  <a:pt x="1088" y="41"/>
                  <a:pt x="1069" y="46"/>
                  <a:pt x="1059" y="41"/>
                </a:cubicBezTo>
                <a:cubicBezTo>
                  <a:pt x="1062" y="41"/>
                  <a:pt x="1062" y="41"/>
                  <a:pt x="1062" y="41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8" y="34"/>
                  <a:pt x="1038" y="34"/>
                  <a:pt x="1038" y="34"/>
                </a:cubicBezTo>
                <a:cubicBezTo>
                  <a:pt x="1019" y="31"/>
                  <a:pt x="997" y="36"/>
                  <a:pt x="1003" y="38"/>
                </a:cubicBezTo>
                <a:cubicBezTo>
                  <a:pt x="983" y="36"/>
                  <a:pt x="995" y="36"/>
                  <a:pt x="992" y="32"/>
                </a:cubicBezTo>
                <a:cubicBezTo>
                  <a:pt x="1003" y="30"/>
                  <a:pt x="1027" y="25"/>
                  <a:pt x="1034" y="30"/>
                </a:cubicBezTo>
                <a:cubicBezTo>
                  <a:pt x="1032" y="30"/>
                  <a:pt x="1028" y="29"/>
                  <a:pt x="1027" y="30"/>
                </a:cubicBezTo>
                <a:cubicBezTo>
                  <a:pt x="1078" y="33"/>
                  <a:pt x="1043" y="22"/>
                  <a:pt x="1069" y="20"/>
                </a:cubicBezTo>
                <a:cubicBezTo>
                  <a:pt x="1056" y="20"/>
                  <a:pt x="1046" y="17"/>
                  <a:pt x="1032" y="18"/>
                </a:cubicBezTo>
                <a:cubicBezTo>
                  <a:pt x="1025" y="19"/>
                  <a:pt x="998" y="21"/>
                  <a:pt x="985" y="24"/>
                </a:cubicBezTo>
                <a:cubicBezTo>
                  <a:pt x="1003" y="21"/>
                  <a:pt x="1013" y="24"/>
                  <a:pt x="1027" y="26"/>
                </a:cubicBezTo>
                <a:cubicBezTo>
                  <a:pt x="1015" y="25"/>
                  <a:pt x="1013" y="29"/>
                  <a:pt x="1003" y="27"/>
                </a:cubicBezTo>
                <a:cubicBezTo>
                  <a:pt x="1006" y="26"/>
                  <a:pt x="1006" y="26"/>
                  <a:pt x="1006" y="26"/>
                </a:cubicBezTo>
                <a:cubicBezTo>
                  <a:pt x="993" y="28"/>
                  <a:pt x="993" y="28"/>
                  <a:pt x="993" y="28"/>
                </a:cubicBezTo>
                <a:cubicBezTo>
                  <a:pt x="991" y="24"/>
                  <a:pt x="956" y="27"/>
                  <a:pt x="976" y="22"/>
                </a:cubicBezTo>
                <a:cubicBezTo>
                  <a:pt x="958" y="23"/>
                  <a:pt x="970" y="26"/>
                  <a:pt x="953" y="27"/>
                </a:cubicBezTo>
                <a:cubicBezTo>
                  <a:pt x="986" y="28"/>
                  <a:pt x="986" y="28"/>
                  <a:pt x="986" y="28"/>
                </a:cubicBezTo>
                <a:cubicBezTo>
                  <a:pt x="986" y="33"/>
                  <a:pt x="986" y="33"/>
                  <a:pt x="986" y="33"/>
                </a:cubicBezTo>
                <a:cubicBezTo>
                  <a:pt x="974" y="35"/>
                  <a:pt x="971" y="32"/>
                  <a:pt x="957" y="33"/>
                </a:cubicBezTo>
                <a:cubicBezTo>
                  <a:pt x="959" y="37"/>
                  <a:pt x="959" y="37"/>
                  <a:pt x="959" y="37"/>
                </a:cubicBezTo>
                <a:cubicBezTo>
                  <a:pt x="935" y="33"/>
                  <a:pt x="935" y="33"/>
                  <a:pt x="935" y="33"/>
                </a:cubicBezTo>
                <a:cubicBezTo>
                  <a:pt x="938" y="36"/>
                  <a:pt x="920" y="35"/>
                  <a:pt x="915" y="36"/>
                </a:cubicBezTo>
                <a:cubicBezTo>
                  <a:pt x="902" y="34"/>
                  <a:pt x="911" y="27"/>
                  <a:pt x="889" y="31"/>
                </a:cubicBezTo>
                <a:cubicBezTo>
                  <a:pt x="890" y="31"/>
                  <a:pt x="890" y="31"/>
                  <a:pt x="890" y="31"/>
                </a:cubicBezTo>
                <a:cubicBezTo>
                  <a:pt x="878" y="33"/>
                  <a:pt x="870" y="34"/>
                  <a:pt x="852" y="33"/>
                </a:cubicBezTo>
                <a:cubicBezTo>
                  <a:pt x="853" y="32"/>
                  <a:pt x="858" y="31"/>
                  <a:pt x="861" y="31"/>
                </a:cubicBezTo>
                <a:cubicBezTo>
                  <a:pt x="835" y="28"/>
                  <a:pt x="795" y="36"/>
                  <a:pt x="784" y="29"/>
                </a:cubicBezTo>
                <a:cubicBezTo>
                  <a:pt x="786" y="25"/>
                  <a:pt x="796" y="27"/>
                  <a:pt x="797" y="23"/>
                </a:cubicBezTo>
                <a:cubicBezTo>
                  <a:pt x="835" y="28"/>
                  <a:pt x="824" y="16"/>
                  <a:pt x="870" y="19"/>
                </a:cubicBezTo>
                <a:cubicBezTo>
                  <a:pt x="872" y="29"/>
                  <a:pt x="908" y="14"/>
                  <a:pt x="917" y="23"/>
                </a:cubicBezTo>
                <a:cubicBezTo>
                  <a:pt x="899" y="22"/>
                  <a:pt x="875" y="28"/>
                  <a:pt x="878" y="29"/>
                </a:cubicBezTo>
                <a:cubicBezTo>
                  <a:pt x="895" y="28"/>
                  <a:pt x="918" y="28"/>
                  <a:pt x="929" y="29"/>
                </a:cubicBezTo>
                <a:cubicBezTo>
                  <a:pt x="919" y="26"/>
                  <a:pt x="922" y="21"/>
                  <a:pt x="930" y="17"/>
                </a:cubicBezTo>
                <a:cubicBezTo>
                  <a:pt x="903" y="20"/>
                  <a:pt x="855" y="14"/>
                  <a:pt x="817" y="13"/>
                </a:cubicBezTo>
                <a:cubicBezTo>
                  <a:pt x="821" y="18"/>
                  <a:pt x="821" y="18"/>
                  <a:pt x="821" y="18"/>
                </a:cubicBezTo>
                <a:cubicBezTo>
                  <a:pt x="789" y="23"/>
                  <a:pt x="825" y="13"/>
                  <a:pt x="800" y="13"/>
                </a:cubicBezTo>
                <a:cubicBezTo>
                  <a:pt x="788" y="17"/>
                  <a:pt x="788" y="17"/>
                  <a:pt x="788" y="17"/>
                </a:cubicBezTo>
                <a:cubicBezTo>
                  <a:pt x="787" y="16"/>
                  <a:pt x="787" y="16"/>
                  <a:pt x="787" y="16"/>
                </a:cubicBezTo>
                <a:cubicBezTo>
                  <a:pt x="768" y="22"/>
                  <a:pt x="768" y="22"/>
                  <a:pt x="768" y="22"/>
                </a:cubicBezTo>
                <a:cubicBezTo>
                  <a:pt x="781" y="21"/>
                  <a:pt x="775" y="17"/>
                  <a:pt x="790" y="20"/>
                </a:cubicBezTo>
                <a:cubicBezTo>
                  <a:pt x="803" y="21"/>
                  <a:pt x="789" y="24"/>
                  <a:pt x="786" y="27"/>
                </a:cubicBezTo>
                <a:cubicBezTo>
                  <a:pt x="777" y="25"/>
                  <a:pt x="745" y="27"/>
                  <a:pt x="765" y="23"/>
                </a:cubicBezTo>
                <a:cubicBezTo>
                  <a:pt x="730" y="28"/>
                  <a:pt x="730" y="28"/>
                  <a:pt x="730" y="28"/>
                </a:cubicBezTo>
                <a:cubicBezTo>
                  <a:pt x="730" y="26"/>
                  <a:pt x="738" y="25"/>
                  <a:pt x="742" y="24"/>
                </a:cubicBezTo>
                <a:cubicBezTo>
                  <a:pt x="717" y="25"/>
                  <a:pt x="717" y="25"/>
                  <a:pt x="717" y="25"/>
                </a:cubicBezTo>
                <a:cubicBezTo>
                  <a:pt x="718" y="24"/>
                  <a:pt x="718" y="24"/>
                  <a:pt x="718" y="24"/>
                </a:cubicBezTo>
                <a:cubicBezTo>
                  <a:pt x="698" y="27"/>
                  <a:pt x="670" y="27"/>
                  <a:pt x="654" y="31"/>
                </a:cubicBezTo>
                <a:cubicBezTo>
                  <a:pt x="688" y="35"/>
                  <a:pt x="638" y="36"/>
                  <a:pt x="641" y="39"/>
                </a:cubicBezTo>
                <a:cubicBezTo>
                  <a:pt x="629" y="38"/>
                  <a:pt x="625" y="28"/>
                  <a:pt x="651" y="24"/>
                </a:cubicBezTo>
                <a:cubicBezTo>
                  <a:pt x="658" y="28"/>
                  <a:pt x="676" y="23"/>
                  <a:pt x="689" y="23"/>
                </a:cubicBezTo>
                <a:cubicBezTo>
                  <a:pt x="672" y="21"/>
                  <a:pt x="667" y="24"/>
                  <a:pt x="653" y="24"/>
                </a:cubicBezTo>
                <a:cubicBezTo>
                  <a:pt x="663" y="22"/>
                  <a:pt x="636" y="21"/>
                  <a:pt x="636" y="19"/>
                </a:cubicBezTo>
                <a:cubicBezTo>
                  <a:pt x="638" y="17"/>
                  <a:pt x="643" y="12"/>
                  <a:pt x="660" y="14"/>
                </a:cubicBezTo>
                <a:cubicBezTo>
                  <a:pt x="686" y="15"/>
                  <a:pt x="663" y="19"/>
                  <a:pt x="671" y="19"/>
                </a:cubicBezTo>
                <a:cubicBezTo>
                  <a:pt x="677" y="24"/>
                  <a:pt x="706" y="18"/>
                  <a:pt x="722" y="19"/>
                </a:cubicBezTo>
                <a:cubicBezTo>
                  <a:pt x="723" y="20"/>
                  <a:pt x="718" y="20"/>
                  <a:pt x="716" y="21"/>
                </a:cubicBezTo>
                <a:cubicBezTo>
                  <a:pt x="729" y="20"/>
                  <a:pt x="757" y="20"/>
                  <a:pt x="759" y="17"/>
                </a:cubicBezTo>
                <a:cubicBezTo>
                  <a:pt x="726" y="19"/>
                  <a:pt x="726" y="19"/>
                  <a:pt x="726" y="19"/>
                </a:cubicBezTo>
                <a:cubicBezTo>
                  <a:pt x="718" y="18"/>
                  <a:pt x="736" y="16"/>
                  <a:pt x="726" y="14"/>
                </a:cubicBezTo>
                <a:cubicBezTo>
                  <a:pt x="718" y="15"/>
                  <a:pt x="709" y="15"/>
                  <a:pt x="699" y="14"/>
                </a:cubicBezTo>
                <a:cubicBezTo>
                  <a:pt x="701" y="13"/>
                  <a:pt x="701" y="13"/>
                  <a:pt x="701" y="13"/>
                </a:cubicBezTo>
                <a:cubicBezTo>
                  <a:pt x="681" y="10"/>
                  <a:pt x="649" y="11"/>
                  <a:pt x="626" y="12"/>
                </a:cubicBezTo>
                <a:cubicBezTo>
                  <a:pt x="621" y="21"/>
                  <a:pt x="609" y="26"/>
                  <a:pt x="599" y="34"/>
                </a:cubicBezTo>
                <a:cubicBezTo>
                  <a:pt x="564" y="35"/>
                  <a:pt x="528" y="34"/>
                  <a:pt x="491" y="33"/>
                </a:cubicBezTo>
                <a:cubicBezTo>
                  <a:pt x="492" y="34"/>
                  <a:pt x="492" y="36"/>
                  <a:pt x="490" y="38"/>
                </a:cubicBezTo>
                <a:cubicBezTo>
                  <a:pt x="479" y="35"/>
                  <a:pt x="460" y="37"/>
                  <a:pt x="461" y="33"/>
                </a:cubicBezTo>
                <a:cubicBezTo>
                  <a:pt x="450" y="37"/>
                  <a:pt x="418" y="40"/>
                  <a:pt x="424" y="44"/>
                </a:cubicBezTo>
                <a:cubicBezTo>
                  <a:pt x="423" y="45"/>
                  <a:pt x="421" y="45"/>
                  <a:pt x="420" y="45"/>
                </a:cubicBezTo>
                <a:cubicBezTo>
                  <a:pt x="406" y="40"/>
                  <a:pt x="386" y="37"/>
                  <a:pt x="350" y="36"/>
                </a:cubicBezTo>
                <a:cubicBezTo>
                  <a:pt x="343" y="36"/>
                  <a:pt x="342" y="38"/>
                  <a:pt x="344" y="42"/>
                </a:cubicBezTo>
                <a:cubicBezTo>
                  <a:pt x="336" y="41"/>
                  <a:pt x="329" y="40"/>
                  <a:pt x="322" y="40"/>
                </a:cubicBezTo>
                <a:cubicBezTo>
                  <a:pt x="327" y="38"/>
                  <a:pt x="331" y="36"/>
                  <a:pt x="342" y="35"/>
                </a:cubicBezTo>
                <a:cubicBezTo>
                  <a:pt x="285" y="34"/>
                  <a:pt x="285" y="34"/>
                  <a:pt x="285" y="34"/>
                </a:cubicBezTo>
                <a:cubicBezTo>
                  <a:pt x="290" y="32"/>
                  <a:pt x="290" y="32"/>
                  <a:pt x="290" y="32"/>
                </a:cubicBezTo>
                <a:cubicBezTo>
                  <a:pt x="268" y="35"/>
                  <a:pt x="268" y="35"/>
                  <a:pt x="268" y="35"/>
                </a:cubicBezTo>
                <a:cubicBezTo>
                  <a:pt x="280" y="34"/>
                  <a:pt x="299" y="35"/>
                  <a:pt x="295" y="39"/>
                </a:cubicBezTo>
                <a:cubicBezTo>
                  <a:pt x="270" y="42"/>
                  <a:pt x="255" y="38"/>
                  <a:pt x="234" y="43"/>
                </a:cubicBezTo>
                <a:cubicBezTo>
                  <a:pt x="234" y="36"/>
                  <a:pt x="227" y="34"/>
                  <a:pt x="234" y="30"/>
                </a:cubicBezTo>
                <a:cubicBezTo>
                  <a:pt x="236" y="30"/>
                  <a:pt x="236" y="30"/>
                  <a:pt x="237" y="30"/>
                </a:cubicBezTo>
                <a:cubicBezTo>
                  <a:pt x="245" y="26"/>
                  <a:pt x="262" y="22"/>
                  <a:pt x="275" y="21"/>
                </a:cubicBezTo>
                <a:cubicBezTo>
                  <a:pt x="228" y="18"/>
                  <a:pt x="240" y="21"/>
                  <a:pt x="199" y="19"/>
                </a:cubicBezTo>
                <a:cubicBezTo>
                  <a:pt x="196" y="15"/>
                  <a:pt x="237" y="14"/>
                  <a:pt x="227" y="11"/>
                </a:cubicBezTo>
                <a:cubicBezTo>
                  <a:pt x="266" y="14"/>
                  <a:pt x="266" y="14"/>
                  <a:pt x="266" y="14"/>
                </a:cubicBezTo>
                <a:cubicBezTo>
                  <a:pt x="259" y="14"/>
                  <a:pt x="259" y="15"/>
                  <a:pt x="255" y="16"/>
                </a:cubicBezTo>
                <a:cubicBezTo>
                  <a:pt x="282" y="12"/>
                  <a:pt x="291" y="16"/>
                  <a:pt x="311" y="11"/>
                </a:cubicBezTo>
                <a:cubicBezTo>
                  <a:pt x="324" y="13"/>
                  <a:pt x="292" y="15"/>
                  <a:pt x="306" y="16"/>
                </a:cubicBezTo>
                <a:cubicBezTo>
                  <a:pt x="294" y="16"/>
                  <a:pt x="282" y="21"/>
                  <a:pt x="277" y="25"/>
                </a:cubicBezTo>
                <a:cubicBezTo>
                  <a:pt x="307" y="26"/>
                  <a:pt x="294" y="19"/>
                  <a:pt x="320" y="17"/>
                </a:cubicBezTo>
                <a:cubicBezTo>
                  <a:pt x="339" y="21"/>
                  <a:pt x="339" y="21"/>
                  <a:pt x="339" y="21"/>
                </a:cubicBezTo>
                <a:cubicBezTo>
                  <a:pt x="350" y="20"/>
                  <a:pt x="335" y="19"/>
                  <a:pt x="334" y="18"/>
                </a:cubicBezTo>
                <a:cubicBezTo>
                  <a:pt x="349" y="16"/>
                  <a:pt x="354" y="19"/>
                  <a:pt x="365" y="19"/>
                </a:cubicBezTo>
                <a:cubicBezTo>
                  <a:pt x="361" y="18"/>
                  <a:pt x="354" y="17"/>
                  <a:pt x="356" y="16"/>
                </a:cubicBezTo>
                <a:cubicBezTo>
                  <a:pt x="374" y="19"/>
                  <a:pt x="391" y="17"/>
                  <a:pt x="408" y="23"/>
                </a:cubicBezTo>
                <a:cubicBezTo>
                  <a:pt x="398" y="20"/>
                  <a:pt x="419" y="15"/>
                  <a:pt x="426" y="14"/>
                </a:cubicBezTo>
                <a:cubicBezTo>
                  <a:pt x="392" y="8"/>
                  <a:pt x="392" y="8"/>
                  <a:pt x="392" y="8"/>
                </a:cubicBezTo>
                <a:cubicBezTo>
                  <a:pt x="349" y="10"/>
                  <a:pt x="323" y="7"/>
                  <a:pt x="276" y="10"/>
                </a:cubicBezTo>
                <a:cubicBezTo>
                  <a:pt x="279" y="8"/>
                  <a:pt x="279" y="8"/>
                  <a:pt x="279" y="8"/>
                </a:cubicBezTo>
                <a:cubicBezTo>
                  <a:pt x="206" y="0"/>
                  <a:pt x="218" y="20"/>
                  <a:pt x="156" y="20"/>
                </a:cubicBezTo>
                <a:cubicBezTo>
                  <a:pt x="155" y="19"/>
                  <a:pt x="155" y="18"/>
                  <a:pt x="154" y="18"/>
                </a:cubicBezTo>
                <a:cubicBezTo>
                  <a:pt x="153" y="18"/>
                  <a:pt x="152" y="17"/>
                  <a:pt x="150" y="17"/>
                </a:cubicBezTo>
                <a:cubicBezTo>
                  <a:pt x="145" y="17"/>
                  <a:pt x="140" y="17"/>
                  <a:pt x="134" y="18"/>
                </a:cubicBezTo>
                <a:cubicBezTo>
                  <a:pt x="123" y="20"/>
                  <a:pt x="114" y="23"/>
                  <a:pt x="115" y="20"/>
                </a:cubicBezTo>
                <a:cubicBezTo>
                  <a:pt x="119" y="19"/>
                  <a:pt x="122" y="18"/>
                  <a:pt x="125" y="17"/>
                </a:cubicBezTo>
                <a:cubicBezTo>
                  <a:pt x="127" y="17"/>
                  <a:pt x="130" y="17"/>
                  <a:pt x="131" y="16"/>
                </a:cubicBezTo>
                <a:cubicBezTo>
                  <a:pt x="135" y="15"/>
                  <a:pt x="137" y="15"/>
                  <a:pt x="137" y="14"/>
                </a:cubicBezTo>
                <a:cubicBezTo>
                  <a:pt x="138" y="13"/>
                  <a:pt x="135" y="13"/>
                  <a:pt x="130" y="12"/>
                </a:cubicBezTo>
                <a:cubicBezTo>
                  <a:pt x="128" y="13"/>
                  <a:pt x="125" y="13"/>
                  <a:pt x="123" y="14"/>
                </a:cubicBezTo>
                <a:cubicBezTo>
                  <a:pt x="121" y="15"/>
                  <a:pt x="119" y="15"/>
                  <a:pt x="117" y="16"/>
                </a:cubicBezTo>
                <a:cubicBezTo>
                  <a:pt x="113" y="18"/>
                  <a:pt x="109" y="20"/>
                  <a:pt x="105" y="22"/>
                </a:cubicBezTo>
                <a:cubicBezTo>
                  <a:pt x="103" y="23"/>
                  <a:pt x="100" y="24"/>
                  <a:pt x="98" y="25"/>
                </a:cubicBezTo>
                <a:cubicBezTo>
                  <a:pt x="96" y="27"/>
                  <a:pt x="93" y="28"/>
                  <a:pt x="90" y="29"/>
                </a:cubicBezTo>
                <a:cubicBezTo>
                  <a:pt x="89" y="30"/>
                  <a:pt x="87" y="31"/>
                  <a:pt x="86" y="32"/>
                </a:cubicBezTo>
                <a:cubicBezTo>
                  <a:pt x="84" y="32"/>
                  <a:pt x="83" y="33"/>
                  <a:pt x="81" y="34"/>
                </a:cubicBezTo>
                <a:cubicBezTo>
                  <a:pt x="78" y="36"/>
                  <a:pt x="75" y="38"/>
                  <a:pt x="71" y="40"/>
                </a:cubicBezTo>
                <a:cubicBezTo>
                  <a:pt x="75" y="35"/>
                  <a:pt x="71" y="37"/>
                  <a:pt x="69" y="37"/>
                </a:cubicBezTo>
                <a:cubicBezTo>
                  <a:pt x="68" y="37"/>
                  <a:pt x="67" y="37"/>
                  <a:pt x="69" y="35"/>
                </a:cubicBezTo>
                <a:cubicBezTo>
                  <a:pt x="70" y="33"/>
                  <a:pt x="74" y="30"/>
                  <a:pt x="81" y="26"/>
                </a:cubicBezTo>
                <a:cubicBezTo>
                  <a:pt x="60" y="37"/>
                  <a:pt x="46" y="51"/>
                  <a:pt x="36" y="65"/>
                </a:cubicBezTo>
                <a:cubicBezTo>
                  <a:pt x="31" y="71"/>
                  <a:pt x="28" y="78"/>
                  <a:pt x="25" y="84"/>
                </a:cubicBezTo>
                <a:cubicBezTo>
                  <a:pt x="23" y="90"/>
                  <a:pt x="21" y="97"/>
                  <a:pt x="20" y="103"/>
                </a:cubicBezTo>
                <a:cubicBezTo>
                  <a:pt x="15" y="122"/>
                  <a:pt x="14" y="133"/>
                  <a:pt x="13" y="140"/>
                </a:cubicBezTo>
                <a:cubicBezTo>
                  <a:pt x="12" y="147"/>
                  <a:pt x="11" y="150"/>
                  <a:pt x="10" y="153"/>
                </a:cubicBezTo>
                <a:cubicBezTo>
                  <a:pt x="8" y="156"/>
                  <a:pt x="6" y="160"/>
                  <a:pt x="7" y="183"/>
                </a:cubicBezTo>
                <a:cubicBezTo>
                  <a:pt x="5" y="176"/>
                  <a:pt x="5" y="176"/>
                  <a:pt x="5" y="176"/>
                </a:cubicBezTo>
                <a:cubicBezTo>
                  <a:pt x="6" y="205"/>
                  <a:pt x="6" y="205"/>
                  <a:pt x="6" y="205"/>
                </a:cubicBezTo>
                <a:cubicBezTo>
                  <a:pt x="9" y="195"/>
                  <a:pt x="9" y="195"/>
                  <a:pt x="9" y="195"/>
                </a:cubicBezTo>
                <a:cubicBezTo>
                  <a:pt x="13" y="230"/>
                  <a:pt x="13" y="230"/>
                  <a:pt x="13" y="230"/>
                </a:cubicBezTo>
                <a:cubicBezTo>
                  <a:pt x="16" y="251"/>
                  <a:pt x="16" y="221"/>
                  <a:pt x="19" y="224"/>
                </a:cubicBezTo>
                <a:cubicBezTo>
                  <a:pt x="14" y="217"/>
                  <a:pt x="14" y="217"/>
                  <a:pt x="14" y="217"/>
                </a:cubicBezTo>
                <a:cubicBezTo>
                  <a:pt x="15" y="203"/>
                  <a:pt x="12" y="183"/>
                  <a:pt x="15" y="180"/>
                </a:cubicBezTo>
                <a:cubicBezTo>
                  <a:pt x="15" y="203"/>
                  <a:pt x="19" y="198"/>
                  <a:pt x="21" y="207"/>
                </a:cubicBezTo>
                <a:cubicBezTo>
                  <a:pt x="19" y="185"/>
                  <a:pt x="19" y="185"/>
                  <a:pt x="19" y="185"/>
                </a:cubicBezTo>
                <a:cubicBezTo>
                  <a:pt x="22" y="178"/>
                  <a:pt x="22" y="178"/>
                  <a:pt x="22" y="178"/>
                </a:cubicBezTo>
                <a:cubicBezTo>
                  <a:pt x="22" y="167"/>
                  <a:pt x="22" y="157"/>
                  <a:pt x="22" y="148"/>
                </a:cubicBezTo>
                <a:cubicBezTo>
                  <a:pt x="22" y="135"/>
                  <a:pt x="24" y="124"/>
                  <a:pt x="25" y="113"/>
                </a:cubicBezTo>
                <a:cubicBezTo>
                  <a:pt x="23" y="120"/>
                  <a:pt x="22" y="126"/>
                  <a:pt x="22" y="131"/>
                </a:cubicBezTo>
                <a:cubicBezTo>
                  <a:pt x="22" y="134"/>
                  <a:pt x="22" y="137"/>
                  <a:pt x="21" y="139"/>
                </a:cubicBezTo>
                <a:cubicBezTo>
                  <a:pt x="21" y="142"/>
                  <a:pt x="21" y="145"/>
                  <a:pt x="20" y="148"/>
                </a:cubicBezTo>
                <a:cubicBezTo>
                  <a:pt x="18" y="140"/>
                  <a:pt x="18" y="125"/>
                  <a:pt x="23" y="107"/>
                </a:cubicBezTo>
                <a:cubicBezTo>
                  <a:pt x="28" y="89"/>
                  <a:pt x="38" y="70"/>
                  <a:pt x="53" y="54"/>
                </a:cubicBezTo>
                <a:cubicBezTo>
                  <a:pt x="55" y="54"/>
                  <a:pt x="65" y="46"/>
                  <a:pt x="61" y="50"/>
                </a:cubicBezTo>
                <a:cubicBezTo>
                  <a:pt x="61" y="51"/>
                  <a:pt x="55" y="56"/>
                  <a:pt x="53" y="59"/>
                </a:cubicBezTo>
                <a:cubicBezTo>
                  <a:pt x="55" y="59"/>
                  <a:pt x="52" y="63"/>
                  <a:pt x="52" y="64"/>
                </a:cubicBezTo>
                <a:cubicBezTo>
                  <a:pt x="52" y="65"/>
                  <a:pt x="53" y="64"/>
                  <a:pt x="56" y="62"/>
                </a:cubicBezTo>
                <a:cubicBezTo>
                  <a:pt x="58" y="60"/>
                  <a:pt x="63" y="56"/>
                  <a:pt x="70" y="50"/>
                </a:cubicBezTo>
                <a:cubicBezTo>
                  <a:pt x="68" y="53"/>
                  <a:pt x="66" y="57"/>
                  <a:pt x="63" y="61"/>
                </a:cubicBezTo>
                <a:cubicBezTo>
                  <a:pt x="61" y="65"/>
                  <a:pt x="59" y="69"/>
                  <a:pt x="57" y="73"/>
                </a:cubicBezTo>
                <a:cubicBezTo>
                  <a:pt x="53" y="81"/>
                  <a:pt x="51" y="87"/>
                  <a:pt x="52" y="87"/>
                </a:cubicBezTo>
                <a:cubicBezTo>
                  <a:pt x="47" y="95"/>
                  <a:pt x="42" y="106"/>
                  <a:pt x="39" y="117"/>
                </a:cubicBezTo>
                <a:cubicBezTo>
                  <a:pt x="37" y="123"/>
                  <a:pt x="35" y="128"/>
                  <a:pt x="35" y="133"/>
                </a:cubicBezTo>
                <a:cubicBezTo>
                  <a:pt x="34" y="136"/>
                  <a:pt x="34" y="138"/>
                  <a:pt x="33" y="141"/>
                </a:cubicBezTo>
                <a:cubicBezTo>
                  <a:pt x="33" y="143"/>
                  <a:pt x="33" y="145"/>
                  <a:pt x="33" y="147"/>
                </a:cubicBezTo>
                <a:cubicBezTo>
                  <a:pt x="32" y="146"/>
                  <a:pt x="32" y="146"/>
                  <a:pt x="32" y="146"/>
                </a:cubicBezTo>
                <a:cubicBezTo>
                  <a:pt x="32" y="148"/>
                  <a:pt x="31" y="151"/>
                  <a:pt x="31" y="153"/>
                </a:cubicBezTo>
                <a:cubicBezTo>
                  <a:pt x="32" y="155"/>
                  <a:pt x="32" y="157"/>
                  <a:pt x="32" y="159"/>
                </a:cubicBezTo>
                <a:cubicBezTo>
                  <a:pt x="32" y="163"/>
                  <a:pt x="32" y="168"/>
                  <a:pt x="32" y="172"/>
                </a:cubicBezTo>
                <a:cubicBezTo>
                  <a:pt x="33" y="180"/>
                  <a:pt x="33" y="187"/>
                  <a:pt x="31" y="188"/>
                </a:cubicBezTo>
                <a:cubicBezTo>
                  <a:pt x="32" y="196"/>
                  <a:pt x="33" y="216"/>
                  <a:pt x="35" y="195"/>
                </a:cubicBezTo>
                <a:cubicBezTo>
                  <a:pt x="38" y="230"/>
                  <a:pt x="38" y="230"/>
                  <a:pt x="38" y="230"/>
                </a:cubicBezTo>
                <a:cubicBezTo>
                  <a:pt x="31" y="224"/>
                  <a:pt x="29" y="257"/>
                  <a:pt x="23" y="223"/>
                </a:cubicBezTo>
                <a:cubicBezTo>
                  <a:pt x="24" y="224"/>
                  <a:pt x="24" y="237"/>
                  <a:pt x="26" y="257"/>
                </a:cubicBezTo>
                <a:cubicBezTo>
                  <a:pt x="25" y="256"/>
                  <a:pt x="25" y="256"/>
                  <a:pt x="25" y="256"/>
                </a:cubicBezTo>
                <a:cubicBezTo>
                  <a:pt x="25" y="255"/>
                  <a:pt x="24" y="254"/>
                  <a:pt x="24" y="253"/>
                </a:cubicBezTo>
                <a:cubicBezTo>
                  <a:pt x="24" y="249"/>
                  <a:pt x="24" y="247"/>
                  <a:pt x="25" y="246"/>
                </a:cubicBezTo>
                <a:cubicBezTo>
                  <a:pt x="20" y="234"/>
                  <a:pt x="19" y="252"/>
                  <a:pt x="18" y="271"/>
                </a:cubicBezTo>
                <a:cubicBezTo>
                  <a:pt x="22" y="275"/>
                  <a:pt x="22" y="275"/>
                  <a:pt x="22" y="275"/>
                </a:cubicBezTo>
                <a:cubicBezTo>
                  <a:pt x="20" y="291"/>
                  <a:pt x="17" y="301"/>
                  <a:pt x="18" y="323"/>
                </a:cubicBezTo>
                <a:cubicBezTo>
                  <a:pt x="33" y="374"/>
                  <a:pt x="33" y="374"/>
                  <a:pt x="33" y="374"/>
                </a:cubicBezTo>
                <a:cubicBezTo>
                  <a:pt x="33" y="379"/>
                  <a:pt x="34" y="384"/>
                  <a:pt x="34" y="389"/>
                </a:cubicBezTo>
                <a:cubicBezTo>
                  <a:pt x="32" y="396"/>
                  <a:pt x="33" y="418"/>
                  <a:pt x="29" y="409"/>
                </a:cubicBezTo>
                <a:cubicBezTo>
                  <a:pt x="27" y="411"/>
                  <a:pt x="26" y="404"/>
                  <a:pt x="27" y="394"/>
                </a:cubicBezTo>
                <a:cubicBezTo>
                  <a:pt x="27" y="393"/>
                  <a:pt x="28" y="395"/>
                  <a:pt x="28" y="394"/>
                </a:cubicBezTo>
                <a:cubicBezTo>
                  <a:pt x="26" y="391"/>
                  <a:pt x="23" y="390"/>
                  <a:pt x="20" y="401"/>
                </a:cubicBezTo>
                <a:cubicBezTo>
                  <a:pt x="21" y="389"/>
                  <a:pt x="21" y="388"/>
                  <a:pt x="19" y="379"/>
                </a:cubicBezTo>
                <a:cubicBezTo>
                  <a:pt x="19" y="392"/>
                  <a:pt x="19" y="392"/>
                  <a:pt x="19" y="392"/>
                </a:cubicBezTo>
                <a:cubicBezTo>
                  <a:pt x="18" y="373"/>
                  <a:pt x="12" y="345"/>
                  <a:pt x="9" y="346"/>
                </a:cubicBezTo>
                <a:cubicBezTo>
                  <a:pt x="14" y="351"/>
                  <a:pt x="9" y="363"/>
                  <a:pt x="8" y="373"/>
                </a:cubicBezTo>
                <a:cubicBezTo>
                  <a:pt x="7" y="365"/>
                  <a:pt x="5" y="349"/>
                  <a:pt x="4" y="362"/>
                </a:cubicBezTo>
                <a:cubicBezTo>
                  <a:pt x="6" y="366"/>
                  <a:pt x="9" y="399"/>
                  <a:pt x="11" y="376"/>
                </a:cubicBezTo>
                <a:cubicBezTo>
                  <a:pt x="12" y="386"/>
                  <a:pt x="14" y="399"/>
                  <a:pt x="13" y="410"/>
                </a:cubicBezTo>
                <a:cubicBezTo>
                  <a:pt x="11" y="397"/>
                  <a:pt x="9" y="406"/>
                  <a:pt x="6" y="402"/>
                </a:cubicBezTo>
                <a:cubicBezTo>
                  <a:pt x="9" y="414"/>
                  <a:pt x="12" y="414"/>
                  <a:pt x="14" y="416"/>
                </a:cubicBezTo>
                <a:cubicBezTo>
                  <a:pt x="10" y="450"/>
                  <a:pt x="1" y="463"/>
                  <a:pt x="4" y="502"/>
                </a:cubicBezTo>
                <a:cubicBezTo>
                  <a:pt x="5" y="507"/>
                  <a:pt x="3" y="478"/>
                  <a:pt x="6" y="482"/>
                </a:cubicBezTo>
                <a:cubicBezTo>
                  <a:pt x="12" y="510"/>
                  <a:pt x="0" y="518"/>
                  <a:pt x="2" y="542"/>
                </a:cubicBezTo>
                <a:cubicBezTo>
                  <a:pt x="8" y="536"/>
                  <a:pt x="8" y="536"/>
                  <a:pt x="8" y="536"/>
                </a:cubicBezTo>
                <a:cubicBezTo>
                  <a:pt x="9" y="543"/>
                  <a:pt x="10" y="561"/>
                  <a:pt x="10" y="570"/>
                </a:cubicBezTo>
                <a:cubicBezTo>
                  <a:pt x="8" y="573"/>
                  <a:pt x="5" y="599"/>
                  <a:pt x="3" y="579"/>
                </a:cubicBezTo>
                <a:cubicBezTo>
                  <a:pt x="0" y="621"/>
                  <a:pt x="14" y="616"/>
                  <a:pt x="13" y="664"/>
                </a:cubicBezTo>
                <a:cubicBezTo>
                  <a:pt x="14" y="642"/>
                  <a:pt x="14" y="639"/>
                  <a:pt x="14" y="622"/>
                </a:cubicBezTo>
                <a:cubicBezTo>
                  <a:pt x="17" y="640"/>
                  <a:pt x="16" y="625"/>
                  <a:pt x="20" y="627"/>
                </a:cubicBezTo>
                <a:cubicBezTo>
                  <a:pt x="16" y="638"/>
                  <a:pt x="19" y="674"/>
                  <a:pt x="15" y="649"/>
                </a:cubicBezTo>
                <a:cubicBezTo>
                  <a:pt x="15" y="664"/>
                  <a:pt x="14" y="694"/>
                  <a:pt x="17" y="700"/>
                </a:cubicBezTo>
                <a:cubicBezTo>
                  <a:pt x="18" y="688"/>
                  <a:pt x="18" y="688"/>
                  <a:pt x="18" y="688"/>
                </a:cubicBezTo>
                <a:cubicBezTo>
                  <a:pt x="18" y="709"/>
                  <a:pt x="22" y="730"/>
                  <a:pt x="25" y="739"/>
                </a:cubicBezTo>
                <a:cubicBezTo>
                  <a:pt x="25" y="712"/>
                  <a:pt x="18" y="713"/>
                  <a:pt x="19" y="679"/>
                </a:cubicBezTo>
                <a:cubicBezTo>
                  <a:pt x="23" y="643"/>
                  <a:pt x="23" y="688"/>
                  <a:pt x="28" y="664"/>
                </a:cubicBezTo>
                <a:cubicBezTo>
                  <a:pt x="24" y="638"/>
                  <a:pt x="24" y="638"/>
                  <a:pt x="24" y="638"/>
                </a:cubicBezTo>
                <a:cubicBezTo>
                  <a:pt x="23" y="650"/>
                  <a:pt x="23" y="650"/>
                  <a:pt x="23" y="650"/>
                </a:cubicBezTo>
                <a:cubicBezTo>
                  <a:pt x="18" y="646"/>
                  <a:pt x="24" y="610"/>
                  <a:pt x="17" y="613"/>
                </a:cubicBezTo>
                <a:cubicBezTo>
                  <a:pt x="23" y="587"/>
                  <a:pt x="19" y="579"/>
                  <a:pt x="24" y="550"/>
                </a:cubicBezTo>
                <a:cubicBezTo>
                  <a:pt x="22" y="543"/>
                  <a:pt x="22" y="554"/>
                  <a:pt x="21" y="562"/>
                </a:cubicBezTo>
                <a:cubicBezTo>
                  <a:pt x="22" y="547"/>
                  <a:pt x="15" y="547"/>
                  <a:pt x="19" y="527"/>
                </a:cubicBezTo>
                <a:cubicBezTo>
                  <a:pt x="20" y="517"/>
                  <a:pt x="15" y="524"/>
                  <a:pt x="15" y="542"/>
                </a:cubicBezTo>
                <a:cubicBezTo>
                  <a:pt x="15" y="527"/>
                  <a:pt x="14" y="513"/>
                  <a:pt x="15" y="496"/>
                </a:cubicBezTo>
                <a:cubicBezTo>
                  <a:pt x="11" y="513"/>
                  <a:pt x="11" y="513"/>
                  <a:pt x="11" y="513"/>
                </a:cubicBezTo>
                <a:cubicBezTo>
                  <a:pt x="10" y="496"/>
                  <a:pt x="10" y="496"/>
                  <a:pt x="10" y="496"/>
                </a:cubicBezTo>
                <a:cubicBezTo>
                  <a:pt x="8" y="510"/>
                  <a:pt x="8" y="510"/>
                  <a:pt x="8" y="510"/>
                </a:cubicBezTo>
                <a:cubicBezTo>
                  <a:pt x="7" y="477"/>
                  <a:pt x="8" y="440"/>
                  <a:pt x="14" y="422"/>
                </a:cubicBezTo>
                <a:cubicBezTo>
                  <a:pt x="18" y="451"/>
                  <a:pt x="16" y="498"/>
                  <a:pt x="23" y="515"/>
                </a:cubicBezTo>
                <a:cubicBezTo>
                  <a:pt x="25" y="508"/>
                  <a:pt x="18" y="492"/>
                  <a:pt x="24" y="483"/>
                </a:cubicBezTo>
                <a:cubicBezTo>
                  <a:pt x="20" y="475"/>
                  <a:pt x="20" y="475"/>
                  <a:pt x="20" y="475"/>
                </a:cubicBezTo>
                <a:cubicBezTo>
                  <a:pt x="19" y="465"/>
                  <a:pt x="18" y="442"/>
                  <a:pt x="21" y="440"/>
                </a:cubicBezTo>
                <a:cubicBezTo>
                  <a:pt x="24" y="467"/>
                  <a:pt x="28" y="474"/>
                  <a:pt x="31" y="488"/>
                </a:cubicBezTo>
                <a:cubicBezTo>
                  <a:pt x="32" y="488"/>
                  <a:pt x="32" y="491"/>
                  <a:pt x="32" y="495"/>
                </a:cubicBezTo>
                <a:cubicBezTo>
                  <a:pt x="32" y="495"/>
                  <a:pt x="32" y="495"/>
                  <a:pt x="33" y="495"/>
                </a:cubicBezTo>
                <a:cubicBezTo>
                  <a:pt x="32" y="495"/>
                  <a:pt x="32" y="495"/>
                  <a:pt x="32" y="495"/>
                </a:cubicBezTo>
                <a:cubicBezTo>
                  <a:pt x="33" y="503"/>
                  <a:pt x="32" y="516"/>
                  <a:pt x="33" y="524"/>
                </a:cubicBezTo>
                <a:cubicBezTo>
                  <a:pt x="32" y="534"/>
                  <a:pt x="30" y="527"/>
                  <a:pt x="29" y="526"/>
                </a:cubicBezTo>
                <a:cubicBezTo>
                  <a:pt x="25" y="559"/>
                  <a:pt x="37" y="582"/>
                  <a:pt x="34" y="617"/>
                </a:cubicBezTo>
                <a:cubicBezTo>
                  <a:pt x="30" y="617"/>
                  <a:pt x="30" y="645"/>
                  <a:pt x="28" y="636"/>
                </a:cubicBezTo>
                <a:cubicBezTo>
                  <a:pt x="27" y="657"/>
                  <a:pt x="31" y="668"/>
                  <a:pt x="34" y="681"/>
                </a:cubicBezTo>
                <a:cubicBezTo>
                  <a:pt x="30" y="684"/>
                  <a:pt x="33" y="712"/>
                  <a:pt x="29" y="702"/>
                </a:cubicBezTo>
                <a:cubicBezTo>
                  <a:pt x="34" y="721"/>
                  <a:pt x="34" y="721"/>
                  <a:pt x="34" y="721"/>
                </a:cubicBezTo>
                <a:cubicBezTo>
                  <a:pt x="33" y="727"/>
                  <a:pt x="34" y="737"/>
                  <a:pt x="34" y="746"/>
                </a:cubicBezTo>
                <a:cubicBezTo>
                  <a:pt x="34" y="747"/>
                  <a:pt x="34" y="748"/>
                  <a:pt x="34" y="749"/>
                </a:cubicBezTo>
                <a:cubicBezTo>
                  <a:pt x="34" y="751"/>
                  <a:pt x="34" y="752"/>
                  <a:pt x="34" y="754"/>
                </a:cubicBezTo>
                <a:cubicBezTo>
                  <a:pt x="34" y="756"/>
                  <a:pt x="34" y="759"/>
                  <a:pt x="34" y="761"/>
                </a:cubicBezTo>
                <a:cubicBezTo>
                  <a:pt x="34" y="766"/>
                  <a:pt x="34" y="770"/>
                  <a:pt x="34" y="771"/>
                </a:cubicBezTo>
                <a:cubicBezTo>
                  <a:pt x="36" y="781"/>
                  <a:pt x="38" y="782"/>
                  <a:pt x="40" y="784"/>
                </a:cubicBezTo>
                <a:cubicBezTo>
                  <a:pt x="41" y="785"/>
                  <a:pt x="41" y="786"/>
                  <a:pt x="43" y="789"/>
                </a:cubicBezTo>
                <a:cubicBezTo>
                  <a:pt x="43" y="790"/>
                  <a:pt x="44" y="792"/>
                  <a:pt x="45" y="794"/>
                </a:cubicBezTo>
                <a:cubicBezTo>
                  <a:pt x="45" y="796"/>
                  <a:pt x="46" y="799"/>
                  <a:pt x="48" y="802"/>
                </a:cubicBezTo>
                <a:cubicBezTo>
                  <a:pt x="47" y="801"/>
                  <a:pt x="47" y="803"/>
                  <a:pt x="45" y="798"/>
                </a:cubicBezTo>
                <a:cubicBezTo>
                  <a:pt x="46" y="801"/>
                  <a:pt x="47" y="805"/>
                  <a:pt x="49" y="809"/>
                </a:cubicBezTo>
                <a:cubicBezTo>
                  <a:pt x="51" y="811"/>
                  <a:pt x="52" y="813"/>
                  <a:pt x="53" y="816"/>
                </a:cubicBezTo>
                <a:cubicBezTo>
                  <a:pt x="55" y="818"/>
                  <a:pt x="56" y="820"/>
                  <a:pt x="58" y="822"/>
                </a:cubicBezTo>
                <a:cubicBezTo>
                  <a:pt x="60" y="824"/>
                  <a:pt x="61" y="826"/>
                  <a:pt x="63" y="828"/>
                </a:cubicBezTo>
                <a:cubicBezTo>
                  <a:pt x="65" y="830"/>
                  <a:pt x="67" y="832"/>
                  <a:pt x="69" y="833"/>
                </a:cubicBezTo>
                <a:cubicBezTo>
                  <a:pt x="73" y="836"/>
                  <a:pt x="76" y="839"/>
                  <a:pt x="79" y="841"/>
                </a:cubicBezTo>
                <a:cubicBezTo>
                  <a:pt x="72" y="834"/>
                  <a:pt x="72" y="833"/>
                  <a:pt x="70" y="832"/>
                </a:cubicBezTo>
                <a:cubicBezTo>
                  <a:pt x="70" y="831"/>
                  <a:pt x="69" y="830"/>
                  <a:pt x="68" y="829"/>
                </a:cubicBezTo>
                <a:cubicBezTo>
                  <a:pt x="67" y="827"/>
                  <a:pt x="64" y="825"/>
                  <a:pt x="61" y="820"/>
                </a:cubicBezTo>
                <a:cubicBezTo>
                  <a:pt x="62" y="820"/>
                  <a:pt x="67" y="824"/>
                  <a:pt x="74" y="830"/>
                </a:cubicBezTo>
                <a:cubicBezTo>
                  <a:pt x="81" y="836"/>
                  <a:pt x="91" y="843"/>
                  <a:pt x="102" y="850"/>
                </a:cubicBezTo>
                <a:cubicBezTo>
                  <a:pt x="98" y="849"/>
                  <a:pt x="95" y="848"/>
                  <a:pt x="93" y="847"/>
                </a:cubicBezTo>
                <a:cubicBezTo>
                  <a:pt x="92" y="847"/>
                  <a:pt x="91" y="847"/>
                  <a:pt x="91" y="847"/>
                </a:cubicBezTo>
                <a:cubicBezTo>
                  <a:pt x="91" y="848"/>
                  <a:pt x="94" y="851"/>
                  <a:pt x="98" y="854"/>
                </a:cubicBezTo>
                <a:cubicBezTo>
                  <a:pt x="106" y="859"/>
                  <a:pt x="117" y="863"/>
                  <a:pt x="109" y="862"/>
                </a:cubicBezTo>
                <a:cubicBezTo>
                  <a:pt x="122" y="867"/>
                  <a:pt x="135" y="869"/>
                  <a:pt x="147" y="869"/>
                </a:cubicBezTo>
                <a:cubicBezTo>
                  <a:pt x="149" y="869"/>
                  <a:pt x="150" y="869"/>
                  <a:pt x="152" y="869"/>
                </a:cubicBezTo>
                <a:cubicBezTo>
                  <a:pt x="153" y="869"/>
                  <a:pt x="154" y="868"/>
                  <a:pt x="155" y="868"/>
                </a:cubicBezTo>
                <a:cubicBezTo>
                  <a:pt x="157" y="868"/>
                  <a:pt x="159" y="868"/>
                  <a:pt x="161" y="868"/>
                </a:cubicBezTo>
                <a:cubicBezTo>
                  <a:pt x="165" y="867"/>
                  <a:pt x="168" y="867"/>
                  <a:pt x="172" y="866"/>
                </a:cubicBezTo>
                <a:cubicBezTo>
                  <a:pt x="187" y="864"/>
                  <a:pt x="201" y="861"/>
                  <a:pt x="218" y="858"/>
                </a:cubicBezTo>
                <a:cubicBezTo>
                  <a:pt x="258" y="858"/>
                  <a:pt x="307" y="860"/>
                  <a:pt x="338" y="855"/>
                </a:cubicBezTo>
                <a:cubicBezTo>
                  <a:pt x="334" y="855"/>
                  <a:pt x="334" y="855"/>
                  <a:pt x="334" y="855"/>
                </a:cubicBezTo>
                <a:cubicBezTo>
                  <a:pt x="352" y="852"/>
                  <a:pt x="352" y="852"/>
                  <a:pt x="352" y="852"/>
                </a:cubicBezTo>
                <a:cubicBezTo>
                  <a:pt x="363" y="852"/>
                  <a:pt x="352" y="858"/>
                  <a:pt x="369" y="856"/>
                </a:cubicBezTo>
                <a:cubicBezTo>
                  <a:pt x="363" y="861"/>
                  <a:pt x="340" y="857"/>
                  <a:pt x="323" y="861"/>
                </a:cubicBezTo>
                <a:cubicBezTo>
                  <a:pt x="352" y="865"/>
                  <a:pt x="296" y="865"/>
                  <a:pt x="315" y="869"/>
                </a:cubicBezTo>
                <a:cubicBezTo>
                  <a:pt x="327" y="859"/>
                  <a:pt x="377" y="868"/>
                  <a:pt x="403" y="862"/>
                </a:cubicBezTo>
                <a:cubicBezTo>
                  <a:pt x="427" y="863"/>
                  <a:pt x="391" y="867"/>
                  <a:pt x="404" y="867"/>
                </a:cubicBezTo>
                <a:cubicBezTo>
                  <a:pt x="411" y="864"/>
                  <a:pt x="411" y="864"/>
                  <a:pt x="411" y="864"/>
                </a:cubicBezTo>
                <a:cubicBezTo>
                  <a:pt x="421" y="865"/>
                  <a:pt x="424" y="866"/>
                  <a:pt x="424" y="868"/>
                </a:cubicBezTo>
                <a:cubicBezTo>
                  <a:pt x="450" y="870"/>
                  <a:pt x="480" y="868"/>
                  <a:pt x="502" y="864"/>
                </a:cubicBezTo>
                <a:cubicBezTo>
                  <a:pt x="474" y="866"/>
                  <a:pt x="512" y="859"/>
                  <a:pt x="484" y="859"/>
                </a:cubicBezTo>
                <a:cubicBezTo>
                  <a:pt x="492" y="857"/>
                  <a:pt x="510" y="857"/>
                  <a:pt x="528" y="856"/>
                </a:cubicBezTo>
                <a:cubicBezTo>
                  <a:pt x="511" y="858"/>
                  <a:pt x="550" y="863"/>
                  <a:pt x="513" y="862"/>
                </a:cubicBezTo>
                <a:cubicBezTo>
                  <a:pt x="518" y="867"/>
                  <a:pt x="531" y="861"/>
                  <a:pt x="547" y="862"/>
                </a:cubicBezTo>
                <a:cubicBezTo>
                  <a:pt x="539" y="863"/>
                  <a:pt x="520" y="866"/>
                  <a:pt x="522" y="867"/>
                </a:cubicBezTo>
                <a:cubicBezTo>
                  <a:pt x="547" y="860"/>
                  <a:pt x="601" y="871"/>
                  <a:pt x="611" y="866"/>
                </a:cubicBezTo>
                <a:cubicBezTo>
                  <a:pt x="629" y="862"/>
                  <a:pt x="656" y="858"/>
                  <a:pt x="678" y="854"/>
                </a:cubicBezTo>
                <a:cubicBezTo>
                  <a:pt x="700" y="858"/>
                  <a:pt x="724" y="855"/>
                  <a:pt x="749" y="857"/>
                </a:cubicBezTo>
                <a:cubicBezTo>
                  <a:pt x="744" y="859"/>
                  <a:pt x="744" y="859"/>
                  <a:pt x="744" y="859"/>
                </a:cubicBezTo>
                <a:cubicBezTo>
                  <a:pt x="758" y="860"/>
                  <a:pt x="780" y="858"/>
                  <a:pt x="800" y="858"/>
                </a:cubicBezTo>
                <a:cubicBezTo>
                  <a:pt x="805" y="862"/>
                  <a:pt x="805" y="862"/>
                  <a:pt x="805" y="862"/>
                </a:cubicBezTo>
                <a:cubicBezTo>
                  <a:pt x="819" y="861"/>
                  <a:pt x="845" y="860"/>
                  <a:pt x="867" y="861"/>
                </a:cubicBezTo>
                <a:cubicBezTo>
                  <a:pt x="867" y="858"/>
                  <a:pt x="847" y="859"/>
                  <a:pt x="857" y="856"/>
                </a:cubicBezTo>
                <a:cubicBezTo>
                  <a:pt x="846" y="856"/>
                  <a:pt x="837" y="857"/>
                  <a:pt x="841" y="859"/>
                </a:cubicBezTo>
                <a:cubicBezTo>
                  <a:pt x="830" y="859"/>
                  <a:pt x="829" y="856"/>
                  <a:pt x="821" y="854"/>
                </a:cubicBezTo>
                <a:cubicBezTo>
                  <a:pt x="862" y="851"/>
                  <a:pt x="862" y="851"/>
                  <a:pt x="862" y="851"/>
                </a:cubicBezTo>
                <a:cubicBezTo>
                  <a:pt x="865" y="852"/>
                  <a:pt x="867" y="852"/>
                  <a:pt x="867" y="852"/>
                </a:cubicBezTo>
                <a:cubicBezTo>
                  <a:pt x="870" y="848"/>
                  <a:pt x="870" y="848"/>
                  <a:pt x="870" y="848"/>
                </a:cubicBezTo>
                <a:cubicBezTo>
                  <a:pt x="881" y="848"/>
                  <a:pt x="884" y="849"/>
                  <a:pt x="882" y="851"/>
                </a:cubicBezTo>
                <a:cubicBezTo>
                  <a:pt x="905" y="850"/>
                  <a:pt x="913" y="844"/>
                  <a:pt x="938" y="845"/>
                </a:cubicBezTo>
                <a:cubicBezTo>
                  <a:pt x="927" y="849"/>
                  <a:pt x="920" y="851"/>
                  <a:pt x="903" y="851"/>
                </a:cubicBezTo>
                <a:cubicBezTo>
                  <a:pt x="931" y="851"/>
                  <a:pt x="931" y="851"/>
                  <a:pt x="931" y="851"/>
                </a:cubicBezTo>
                <a:cubicBezTo>
                  <a:pt x="918" y="855"/>
                  <a:pt x="870" y="854"/>
                  <a:pt x="878" y="860"/>
                </a:cubicBezTo>
                <a:cubicBezTo>
                  <a:pt x="909" y="857"/>
                  <a:pt x="954" y="854"/>
                  <a:pt x="981" y="849"/>
                </a:cubicBezTo>
                <a:cubicBezTo>
                  <a:pt x="995" y="854"/>
                  <a:pt x="1016" y="848"/>
                  <a:pt x="1040" y="850"/>
                </a:cubicBezTo>
                <a:cubicBezTo>
                  <a:pt x="1043" y="851"/>
                  <a:pt x="1050" y="852"/>
                  <a:pt x="1046" y="854"/>
                </a:cubicBezTo>
                <a:cubicBezTo>
                  <a:pt x="1039" y="854"/>
                  <a:pt x="1039" y="854"/>
                  <a:pt x="1039" y="854"/>
                </a:cubicBezTo>
                <a:cubicBezTo>
                  <a:pt x="1071" y="855"/>
                  <a:pt x="1106" y="852"/>
                  <a:pt x="1134" y="849"/>
                </a:cubicBezTo>
                <a:cubicBezTo>
                  <a:pt x="1148" y="853"/>
                  <a:pt x="1148" y="853"/>
                  <a:pt x="1148" y="853"/>
                </a:cubicBezTo>
                <a:cubicBezTo>
                  <a:pt x="1195" y="855"/>
                  <a:pt x="1139" y="846"/>
                  <a:pt x="1188" y="845"/>
                </a:cubicBezTo>
                <a:cubicBezTo>
                  <a:pt x="1199" y="850"/>
                  <a:pt x="1247" y="847"/>
                  <a:pt x="1249" y="851"/>
                </a:cubicBezTo>
                <a:cubicBezTo>
                  <a:pt x="1259" y="850"/>
                  <a:pt x="1263" y="851"/>
                  <a:pt x="1264" y="848"/>
                </a:cubicBezTo>
                <a:cubicBezTo>
                  <a:pt x="1256" y="847"/>
                  <a:pt x="1237" y="848"/>
                  <a:pt x="1248" y="845"/>
                </a:cubicBezTo>
                <a:cubicBezTo>
                  <a:pt x="1264" y="844"/>
                  <a:pt x="1272" y="846"/>
                  <a:pt x="1285" y="846"/>
                </a:cubicBezTo>
                <a:cubicBezTo>
                  <a:pt x="1285" y="847"/>
                  <a:pt x="1275" y="849"/>
                  <a:pt x="1280" y="848"/>
                </a:cubicBezTo>
                <a:cubicBezTo>
                  <a:pt x="1284" y="848"/>
                  <a:pt x="1289" y="848"/>
                  <a:pt x="1294" y="848"/>
                </a:cubicBezTo>
                <a:cubicBezTo>
                  <a:pt x="1296" y="848"/>
                  <a:pt x="1299" y="847"/>
                  <a:pt x="1302" y="847"/>
                </a:cubicBezTo>
                <a:cubicBezTo>
                  <a:pt x="1303" y="847"/>
                  <a:pt x="1305" y="847"/>
                  <a:pt x="1306" y="847"/>
                </a:cubicBezTo>
                <a:cubicBezTo>
                  <a:pt x="1308" y="847"/>
                  <a:pt x="1309" y="846"/>
                  <a:pt x="1311" y="846"/>
                </a:cubicBezTo>
                <a:cubicBezTo>
                  <a:pt x="1323" y="844"/>
                  <a:pt x="1336" y="839"/>
                  <a:pt x="1347" y="831"/>
                </a:cubicBezTo>
                <a:cubicBezTo>
                  <a:pt x="1358" y="824"/>
                  <a:pt x="1367" y="814"/>
                  <a:pt x="1372" y="804"/>
                </a:cubicBezTo>
                <a:cubicBezTo>
                  <a:pt x="1378" y="794"/>
                  <a:pt x="1381" y="783"/>
                  <a:pt x="1382" y="775"/>
                </a:cubicBezTo>
                <a:cubicBezTo>
                  <a:pt x="1380" y="781"/>
                  <a:pt x="1380" y="785"/>
                  <a:pt x="1378" y="788"/>
                </a:cubicBezTo>
                <a:cubicBezTo>
                  <a:pt x="1377" y="792"/>
                  <a:pt x="1376" y="797"/>
                  <a:pt x="1370" y="803"/>
                </a:cubicBezTo>
                <a:cubicBezTo>
                  <a:pt x="1369" y="802"/>
                  <a:pt x="1370" y="800"/>
                  <a:pt x="1371" y="798"/>
                </a:cubicBezTo>
                <a:cubicBezTo>
                  <a:pt x="1373" y="795"/>
                  <a:pt x="1374" y="793"/>
                  <a:pt x="1374" y="791"/>
                </a:cubicBezTo>
                <a:cubicBezTo>
                  <a:pt x="1373" y="791"/>
                  <a:pt x="1372" y="792"/>
                  <a:pt x="1371" y="793"/>
                </a:cubicBezTo>
                <a:cubicBezTo>
                  <a:pt x="1370" y="795"/>
                  <a:pt x="1370" y="798"/>
                  <a:pt x="1368" y="800"/>
                </a:cubicBezTo>
                <a:cubicBezTo>
                  <a:pt x="1365" y="805"/>
                  <a:pt x="1361" y="812"/>
                  <a:pt x="1353" y="817"/>
                </a:cubicBezTo>
                <a:cubicBezTo>
                  <a:pt x="1353" y="817"/>
                  <a:pt x="1354" y="815"/>
                  <a:pt x="1356" y="813"/>
                </a:cubicBezTo>
                <a:cubicBezTo>
                  <a:pt x="1358" y="811"/>
                  <a:pt x="1359" y="808"/>
                  <a:pt x="1361" y="805"/>
                </a:cubicBezTo>
                <a:cubicBezTo>
                  <a:pt x="1363" y="802"/>
                  <a:pt x="1365" y="799"/>
                  <a:pt x="1366" y="797"/>
                </a:cubicBezTo>
                <a:cubicBezTo>
                  <a:pt x="1367" y="794"/>
                  <a:pt x="1367" y="793"/>
                  <a:pt x="1367" y="793"/>
                </a:cubicBezTo>
                <a:cubicBezTo>
                  <a:pt x="1367" y="793"/>
                  <a:pt x="1367" y="793"/>
                  <a:pt x="1367" y="793"/>
                </a:cubicBezTo>
                <a:cubicBezTo>
                  <a:pt x="1375" y="780"/>
                  <a:pt x="1380" y="765"/>
                  <a:pt x="1380" y="749"/>
                </a:cubicBezTo>
                <a:cubicBezTo>
                  <a:pt x="1380" y="349"/>
                  <a:pt x="1380" y="349"/>
                  <a:pt x="1380" y="349"/>
                </a:cubicBezTo>
                <a:cubicBezTo>
                  <a:pt x="1384" y="370"/>
                  <a:pt x="1379" y="391"/>
                  <a:pt x="1383" y="412"/>
                </a:cubicBezTo>
                <a:cubicBezTo>
                  <a:pt x="1383" y="411"/>
                  <a:pt x="1382" y="409"/>
                  <a:pt x="1382" y="413"/>
                </a:cubicBezTo>
                <a:cubicBezTo>
                  <a:pt x="1381" y="440"/>
                  <a:pt x="1389" y="451"/>
                  <a:pt x="1385" y="472"/>
                </a:cubicBezTo>
                <a:cubicBezTo>
                  <a:pt x="1383" y="470"/>
                  <a:pt x="1383" y="470"/>
                  <a:pt x="1383" y="470"/>
                </a:cubicBezTo>
                <a:cubicBezTo>
                  <a:pt x="1383" y="472"/>
                  <a:pt x="1385" y="484"/>
                  <a:pt x="1388" y="482"/>
                </a:cubicBezTo>
                <a:cubicBezTo>
                  <a:pt x="1387" y="464"/>
                  <a:pt x="1386" y="460"/>
                  <a:pt x="1387" y="444"/>
                </a:cubicBezTo>
                <a:cubicBezTo>
                  <a:pt x="1389" y="451"/>
                  <a:pt x="1391" y="465"/>
                  <a:pt x="1391" y="476"/>
                </a:cubicBezTo>
                <a:cubicBezTo>
                  <a:pt x="1395" y="477"/>
                  <a:pt x="1395" y="477"/>
                  <a:pt x="1395" y="477"/>
                </a:cubicBezTo>
                <a:cubicBezTo>
                  <a:pt x="1399" y="491"/>
                  <a:pt x="1393" y="505"/>
                  <a:pt x="1397" y="518"/>
                </a:cubicBezTo>
                <a:cubicBezTo>
                  <a:pt x="1400" y="502"/>
                  <a:pt x="1400" y="502"/>
                  <a:pt x="1400" y="502"/>
                </a:cubicBezTo>
                <a:cubicBezTo>
                  <a:pt x="1400" y="503"/>
                  <a:pt x="1400" y="504"/>
                  <a:pt x="1401" y="505"/>
                </a:cubicBezTo>
                <a:cubicBezTo>
                  <a:pt x="1400" y="498"/>
                  <a:pt x="1400" y="491"/>
                  <a:pt x="1399" y="490"/>
                </a:cubicBezTo>
                <a:cubicBezTo>
                  <a:pt x="1396" y="466"/>
                  <a:pt x="1402" y="453"/>
                  <a:pt x="1405" y="449"/>
                </a:cubicBezTo>
                <a:cubicBezTo>
                  <a:pt x="1406" y="438"/>
                  <a:pt x="1410" y="453"/>
                  <a:pt x="1413" y="452"/>
                </a:cubicBezTo>
                <a:cubicBezTo>
                  <a:pt x="1412" y="434"/>
                  <a:pt x="1407" y="435"/>
                  <a:pt x="1406" y="417"/>
                </a:cubicBezTo>
                <a:cubicBezTo>
                  <a:pt x="1407" y="412"/>
                  <a:pt x="1407" y="414"/>
                  <a:pt x="1408" y="416"/>
                </a:cubicBezTo>
                <a:cubicBezTo>
                  <a:pt x="1406" y="404"/>
                  <a:pt x="1406" y="404"/>
                  <a:pt x="1406" y="404"/>
                </a:cubicBezTo>
                <a:cubicBezTo>
                  <a:pt x="1407" y="403"/>
                  <a:pt x="1408" y="372"/>
                  <a:pt x="1411" y="390"/>
                </a:cubicBezTo>
                <a:cubicBezTo>
                  <a:pt x="1411" y="393"/>
                  <a:pt x="1411" y="398"/>
                  <a:pt x="1411" y="402"/>
                </a:cubicBezTo>
                <a:cubicBezTo>
                  <a:pt x="1414" y="377"/>
                  <a:pt x="1417" y="333"/>
                  <a:pt x="1422" y="334"/>
                </a:cubicBezTo>
                <a:cubicBezTo>
                  <a:pt x="1423" y="320"/>
                  <a:pt x="1421" y="324"/>
                  <a:pt x="1422" y="302"/>
                </a:cubicBezTo>
                <a:cubicBezTo>
                  <a:pt x="1419" y="292"/>
                  <a:pt x="1415" y="303"/>
                  <a:pt x="1413" y="279"/>
                </a:cubicBezTo>
                <a:cubicBezTo>
                  <a:pt x="1411" y="298"/>
                  <a:pt x="1411" y="298"/>
                  <a:pt x="1411" y="298"/>
                </a:cubicBezTo>
                <a:cubicBezTo>
                  <a:pt x="1412" y="302"/>
                  <a:pt x="1413" y="305"/>
                  <a:pt x="1413" y="309"/>
                </a:cubicBezTo>
                <a:cubicBezTo>
                  <a:pt x="1413" y="289"/>
                  <a:pt x="1413" y="289"/>
                  <a:pt x="1413" y="289"/>
                </a:cubicBezTo>
                <a:cubicBezTo>
                  <a:pt x="1415" y="302"/>
                  <a:pt x="1416" y="300"/>
                  <a:pt x="1420" y="303"/>
                </a:cubicBezTo>
                <a:cubicBezTo>
                  <a:pt x="1420" y="334"/>
                  <a:pt x="1414" y="342"/>
                  <a:pt x="1413" y="357"/>
                </a:cubicBezTo>
                <a:cubicBezTo>
                  <a:pt x="1410" y="348"/>
                  <a:pt x="1411" y="332"/>
                  <a:pt x="1407" y="338"/>
                </a:cubicBezTo>
                <a:cubicBezTo>
                  <a:pt x="1410" y="323"/>
                  <a:pt x="1403" y="321"/>
                  <a:pt x="1406" y="303"/>
                </a:cubicBezTo>
                <a:cubicBezTo>
                  <a:pt x="1408" y="307"/>
                  <a:pt x="1408" y="307"/>
                  <a:pt x="1408" y="307"/>
                </a:cubicBezTo>
                <a:cubicBezTo>
                  <a:pt x="1404" y="292"/>
                  <a:pt x="1408" y="290"/>
                  <a:pt x="1405" y="278"/>
                </a:cubicBezTo>
                <a:cubicBezTo>
                  <a:pt x="1406" y="279"/>
                  <a:pt x="1407" y="278"/>
                  <a:pt x="1407" y="276"/>
                </a:cubicBezTo>
                <a:cubicBezTo>
                  <a:pt x="1405" y="250"/>
                  <a:pt x="1405" y="284"/>
                  <a:pt x="1401" y="258"/>
                </a:cubicBezTo>
                <a:cubicBezTo>
                  <a:pt x="1401" y="235"/>
                  <a:pt x="1408" y="251"/>
                  <a:pt x="1409" y="244"/>
                </a:cubicBezTo>
                <a:close/>
                <a:moveTo>
                  <a:pt x="1178" y="62"/>
                </a:moveTo>
                <a:cubicBezTo>
                  <a:pt x="1178" y="62"/>
                  <a:pt x="1177" y="63"/>
                  <a:pt x="1174" y="63"/>
                </a:cubicBezTo>
                <a:cubicBezTo>
                  <a:pt x="1202" y="63"/>
                  <a:pt x="1205" y="63"/>
                  <a:pt x="1227" y="62"/>
                </a:cubicBezTo>
                <a:cubicBezTo>
                  <a:pt x="1220" y="64"/>
                  <a:pt x="1220" y="64"/>
                  <a:pt x="1220" y="64"/>
                </a:cubicBezTo>
                <a:cubicBezTo>
                  <a:pt x="1224" y="67"/>
                  <a:pt x="1242" y="64"/>
                  <a:pt x="1260" y="64"/>
                </a:cubicBezTo>
                <a:cubicBezTo>
                  <a:pt x="1266" y="62"/>
                  <a:pt x="1277" y="60"/>
                  <a:pt x="1284" y="62"/>
                </a:cubicBezTo>
                <a:cubicBezTo>
                  <a:pt x="1282" y="65"/>
                  <a:pt x="1282" y="65"/>
                  <a:pt x="1282" y="65"/>
                </a:cubicBezTo>
                <a:cubicBezTo>
                  <a:pt x="1283" y="66"/>
                  <a:pt x="1288" y="67"/>
                  <a:pt x="1296" y="67"/>
                </a:cubicBezTo>
                <a:cubicBezTo>
                  <a:pt x="1303" y="67"/>
                  <a:pt x="1313" y="68"/>
                  <a:pt x="1323" y="72"/>
                </a:cubicBezTo>
                <a:cubicBezTo>
                  <a:pt x="1321" y="71"/>
                  <a:pt x="1319" y="72"/>
                  <a:pt x="1317" y="72"/>
                </a:cubicBezTo>
                <a:cubicBezTo>
                  <a:pt x="1310" y="70"/>
                  <a:pt x="1303" y="69"/>
                  <a:pt x="1296" y="69"/>
                </a:cubicBezTo>
                <a:cubicBezTo>
                  <a:pt x="1127" y="69"/>
                  <a:pt x="1127" y="69"/>
                  <a:pt x="1127" y="69"/>
                </a:cubicBezTo>
                <a:cubicBezTo>
                  <a:pt x="1143" y="67"/>
                  <a:pt x="1160" y="65"/>
                  <a:pt x="1178" y="62"/>
                </a:cubicBezTo>
                <a:close/>
                <a:moveTo>
                  <a:pt x="780" y="66"/>
                </a:moveTo>
                <a:cubicBezTo>
                  <a:pt x="790" y="64"/>
                  <a:pt x="804" y="60"/>
                  <a:pt x="820" y="57"/>
                </a:cubicBezTo>
                <a:cubicBezTo>
                  <a:pt x="820" y="57"/>
                  <a:pt x="820" y="57"/>
                  <a:pt x="820" y="57"/>
                </a:cubicBezTo>
                <a:cubicBezTo>
                  <a:pt x="855" y="56"/>
                  <a:pt x="855" y="56"/>
                  <a:pt x="855" y="56"/>
                </a:cubicBezTo>
                <a:cubicBezTo>
                  <a:pt x="851" y="58"/>
                  <a:pt x="851" y="58"/>
                  <a:pt x="851" y="58"/>
                </a:cubicBezTo>
                <a:cubicBezTo>
                  <a:pt x="872" y="55"/>
                  <a:pt x="872" y="55"/>
                  <a:pt x="872" y="55"/>
                </a:cubicBezTo>
                <a:cubicBezTo>
                  <a:pt x="871" y="59"/>
                  <a:pt x="878" y="57"/>
                  <a:pt x="877" y="60"/>
                </a:cubicBezTo>
                <a:cubicBezTo>
                  <a:pt x="890" y="67"/>
                  <a:pt x="923" y="57"/>
                  <a:pt x="952" y="60"/>
                </a:cubicBezTo>
                <a:cubicBezTo>
                  <a:pt x="947" y="62"/>
                  <a:pt x="947" y="62"/>
                  <a:pt x="947" y="62"/>
                </a:cubicBezTo>
                <a:cubicBezTo>
                  <a:pt x="963" y="58"/>
                  <a:pt x="1001" y="63"/>
                  <a:pt x="1025" y="64"/>
                </a:cubicBezTo>
                <a:cubicBezTo>
                  <a:pt x="1024" y="64"/>
                  <a:pt x="1024" y="64"/>
                  <a:pt x="1024" y="64"/>
                </a:cubicBezTo>
                <a:cubicBezTo>
                  <a:pt x="1013" y="66"/>
                  <a:pt x="1009" y="67"/>
                  <a:pt x="1010" y="69"/>
                </a:cubicBezTo>
                <a:cubicBezTo>
                  <a:pt x="975" y="69"/>
                  <a:pt x="975" y="69"/>
                  <a:pt x="975" y="69"/>
                </a:cubicBezTo>
                <a:cubicBezTo>
                  <a:pt x="974" y="69"/>
                  <a:pt x="972" y="68"/>
                  <a:pt x="970" y="67"/>
                </a:cubicBezTo>
                <a:cubicBezTo>
                  <a:pt x="965" y="68"/>
                  <a:pt x="959" y="69"/>
                  <a:pt x="952" y="69"/>
                </a:cubicBezTo>
                <a:cubicBezTo>
                  <a:pt x="899" y="69"/>
                  <a:pt x="899" y="69"/>
                  <a:pt x="899" y="69"/>
                </a:cubicBezTo>
                <a:cubicBezTo>
                  <a:pt x="901" y="68"/>
                  <a:pt x="905" y="67"/>
                  <a:pt x="908" y="66"/>
                </a:cubicBezTo>
                <a:cubicBezTo>
                  <a:pt x="839" y="69"/>
                  <a:pt x="839" y="69"/>
                  <a:pt x="839" y="69"/>
                </a:cubicBezTo>
                <a:cubicBezTo>
                  <a:pt x="839" y="69"/>
                  <a:pt x="839" y="69"/>
                  <a:pt x="839" y="69"/>
                </a:cubicBezTo>
                <a:cubicBezTo>
                  <a:pt x="778" y="69"/>
                  <a:pt x="778" y="69"/>
                  <a:pt x="778" y="69"/>
                </a:cubicBezTo>
                <a:cubicBezTo>
                  <a:pt x="780" y="68"/>
                  <a:pt x="780" y="68"/>
                  <a:pt x="780" y="66"/>
                </a:cubicBezTo>
                <a:close/>
                <a:moveTo>
                  <a:pt x="471" y="56"/>
                </a:moveTo>
                <a:cubicBezTo>
                  <a:pt x="473" y="60"/>
                  <a:pt x="473" y="60"/>
                  <a:pt x="473" y="60"/>
                </a:cubicBezTo>
                <a:cubicBezTo>
                  <a:pt x="516" y="61"/>
                  <a:pt x="547" y="51"/>
                  <a:pt x="592" y="53"/>
                </a:cubicBezTo>
                <a:cubicBezTo>
                  <a:pt x="586" y="57"/>
                  <a:pt x="569" y="55"/>
                  <a:pt x="571" y="57"/>
                </a:cubicBezTo>
                <a:cubicBezTo>
                  <a:pt x="598" y="57"/>
                  <a:pt x="595" y="47"/>
                  <a:pt x="621" y="52"/>
                </a:cubicBezTo>
                <a:cubicBezTo>
                  <a:pt x="583" y="54"/>
                  <a:pt x="645" y="54"/>
                  <a:pt x="611" y="58"/>
                </a:cubicBezTo>
                <a:cubicBezTo>
                  <a:pt x="658" y="52"/>
                  <a:pt x="709" y="60"/>
                  <a:pt x="740" y="59"/>
                </a:cubicBezTo>
                <a:cubicBezTo>
                  <a:pt x="732" y="56"/>
                  <a:pt x="753" y="55"/>
                  <a:pt x="754" y="54"/>
                </a:cubicBezTo>
                <a:cubicBezTo>
                  <a:pt x="762" y="55"/>
                  <a:pt x="760" y="57"/>
                  <a:pt x="753" y="57"/>
                </a:cubicBezTo>
                <a:cubicBezTo>
                  <a:pt x="769" y="60"/>
                  <a:pt x="772" y="63"/>
                  <a:pt x="769" y="66"/>
                </a:cubicBezTo>
                <a:cubicBezTo>
                  <a:pt x="736" y="66"/>
                  <a:pt x="736" y="66"/>
                  <a:pt x="736" y="66"/>
                </a:cubicBezTo>
                <a:cubicBezTo>
                  <a:pt x="742" y="67"/>
                  <a:pt x="747" y="68"/>
                  <a:pt x="751" y="69"/>
                </a:cubicBezTo>
                <a:cubicBezTo>
                  <a:pt x="700" y="69"/>
                  <a:pt x="700" y="69"/>
                  <a:pt x="700" y="69"/>
                </a:cubicBezTo>
                <a:cubicBezTo>
                  <a:pt x="697" y="68"/>
                  <a:pt x="695" y="67"/>
                  <a:pt x="696" y="67"/>
                </a:cubicBezTo>
                <a:cubicBezTo>
                  <a:pt x="685" y="68"/>
                  <a:pt x="668" y="64"/>
                  <a:pt x="662" y="65"/>
                </a:cubicBezTo>
                <a:cubicBezTo>
                  <a:pt x="674" y="67"/>
                  <a:pt x="672" y="68"/>
                  <a:pt x="665" y="69"/>
                </a:cubicBezTo>
                <a:cubicBezTo>
                  <a:pt x="647" y="69"/>
                  <a:pt x="647" y="69"/>
                  <a:pt x="647" y="69"/>
                </a:cubicBezTo>
                <a:cubicBezTo>
                  <a:pt x="647" y="68"/>
                  <a:pt x="650" y="67"/>
                  <a:pt x="644" y="66"/>
                </a:cubicBezTo>
                <a:cubicBezTo>
                  <a:pt x="618" y="67"/>
                  <a:pt x="618" y="67"/>
                  <a:pt x="618" y="67"/>
                </a:cubicBezTo>
                <a:cubicBezTo>
                  <a:pt x="641" y="67"/>
                  <a:pt x="641" y="67"/>
                  <a:pt x="641" y="67"/>
                </a:cubicBezTo>
                <a:cubicBezTo>
                  <a:pt x="638" y="69"/>
                  <a:pt x="638" y="69"/>
                  <a:pt x="638" y="69"/>
                </a:cubicBezTo>
                <a:cubicBezTo>
                  <a:pt x="471" y="69"/>
                  <a:pt x="471" y="69"/>
                  <a:pt x="471" y="69"/>
                </a:cubicBezTo>
                <a:cubicBezTo>
                  <a:pt x="458" y="66"/>
                  <a:pt x="451" y="62"/>
                  <a:pt x="444" y="57"/>
                </a:cubicBezTo>
                <a:cubicBezTo>
                  <a:pt x="454" y="57"/>
                  <a:pt x="463" y="56"/>
                  <a:pt x="471" y="56"/>
                </a:cubicBezTo>
                <a:close/>
                <a:moveTo>
                  <a:pt x="335" y="64"/>
                </a:moveTo>
                <a:cubicBezTo>
                  <a:pt x="334" y="64"/>
                  <a:pt x="334" y="64"/>
                  <a:pt x="333" y="64"/>
                </a:cubicBezTo>
                <a:cubicBezTo>
                  <a:pt x="341" y="63"/>
                  <a:pt x="350" y="63"/>
                  <a:pt x="358" y="62"/>
                </a:cubicBezTo>
                <a:cubicBezTo>
                  <a:pt x="361" y="66"/>
                  <a:pt x="362" y="68"/>
                  <a:pt x="359" y="69"/>
                </a:cubicBezTo>
                <a:cubicBezTo>
                  <a:pt x="356" y="69"/>
                  <a:pt x="356" y="69"/>
                  <a:pt x="356" y="69"/>
                </a:cubicBezTo>
                <a:cubicBezTo>
                  <a:pt x="355" y="69"/>
                  <a:pt x="355" y="69"/>
                  <a:pt x="355" y="69"/>
                </a:cubicBezTo>
                <a:cubicBezTo>
                  <a:pt x="355" y="69"/>
                  <a:pt x="355" y="69"/>
                  <a:pt x="355" y="69"/>
                </a:cubicBezTo>
                <a:cubicBezTo>
                  <a:pt x="322" y="69"/>
                  <a:pt x="322" y="69"/>
                  <a:pt x="322" y="69"/>
                </a:cubicBezTo>
                <a:cubicBezTo>
                  <a:pt x="319" y="68"/>
                  <a:pt x="315" y="67"/>
                  <a:pt x="310" y="67"/>
                </a:cubicBezTo>
                <a:lnTo>
                  <a:pt x="335" y="64"/>
                </a:lnTo>
                <a:close/>
                <a:moveTo>
                  <a:pt x="308" y="69"/>
                </a:moveTo>
                <a:cubicBezTo>
                  <a:pt x="278" y="69"/>
                  <a:pt x="278" y="69"/>
                  <a:pt x="278" y="69"/>
                </a:cubicBezTo>
                <a:cubicBezTo>
                  <a:pt x="281" y="67"/>
                  <a:pt x="296" y="68"/>
                  <a:pt x="308" y="69"/>
                </a:cubicBezTo>
                <a:close/>
                <a:moveTo>
                  <a:pt x="60" y="137"/>
                </a:moveTo>
                <a:cubicBezTo>
                  <a:pt x="59" y="140"/>
                  <a:pt x="58" y="144"/>
                  <a:pt x="57" y="147"/>
                </a:cubicBezTo>
                <a:cubicBezTo>
                  <a:pt x="57" y="149"/>
                  <a:pt x="57" y="151"/>
                  <a:pt x="56" y="153"/>
                </a:cubicBezTo>
                <a:cubicBezTo>
                  <a:pt x="56" y="154"/>
                  <a:pt x="56" y="156"/>
                  <a:pt x="55" y="157"/>
                </a:cubicBezTo>
                <a:cubicBezTo>
                  <a:pt x="55" y="156"/>
                  <a:pt x="55" y="154"/>
                  <a:pt x="55" y="152"/>
                </a:cubicBezTo>
                <a:cubicBezTo>
                  <a:pt x="56" y="145"/>
                  <a:pt x="56" y="145"/>
                  <a:pt x="56" y="145"/>
                </a:cubicBezTo>
                <a:cubicBezTo>
                  <a:pt x="56" y="143"/>
                  <a:pt x="56" y="141"/>
                  <a:pt x="57" y="139"/>
                </a:cubicBezTo>
                <a:cubicBezTo>
                  <a:pt x="57" y="137"/>
                  <a:pt x="57" y="135"/>
                  <a:pt x="58" y="133"/>
                </a:cubicBezTo>
                <a:cubicBezTo>
                  <a:pt x="60" y="124"/>
                  <a:pt x="63" y="116"/>
                  <a:pt x="67" y="109"/>
                </a:cubicBezTo>
                <a:cubicBezTo>
                  <a:pt x="76" y="94"/>
                  <a:pt x="89" y="81"/>
                  <a:pt x="103" y="73"/>
                </a:cubicBezTo>
                <a:cubicBezTo>
                  <a:pt x="99" y="73"/>
                  <a:pt x="99" y="73"/>
                  <a:pt x="99" y="73"/>
                </a:cubicBezTo>
                <a:cubicBezTo>
                  <a:pt x="108" y="68"/>
                  <a:pt x="116" y="62"/>
                  <a:pt x="122" y="62"/>
                </a:cubicBezTo>
                <a:cubicBezTo>
                  <a:pt x="123" y="62"/>
                  <a:pt x="120" y="64"/>
                  <a:pt x="115" y="68"/>
                </a:cubicBezTo>
                <a:cubicBezTo>
                  <a:pt x="113" y="69"/>
                  <a:pt x="111" y="71"/>
                  <a:pt x="108" y="74"/>
                </a:cubicBezTo>
                <a:cubicBezTo>
                  <a:pt x="106" y="76"/>
                  <a:pt x="103" y="79"/>
                  <a:pt x="101" y="82"/>
                </a:cubicBezTo>
                <a:cubicBezTo>
                  <a:pt x="98" y="85"/>
                  <a:pt x="95" y="89"/>
                  <a:pt x="93" y="93"/>
                </a:cubicBezTo>
                <a:cubicBezTo>
                  <a:pt x="89" y="97"/>
                  <a:pt x="85" y="102"/>
                  <a:pt x="82" y="106"/>
                </a:cubicBezTo>
                <a:cubicBezTo>
                  <a:pt x="82" y="106"/>
                  <a:pt x="82" y="106"/>
                  <a:pt x="82" y="106"/>
                </a:cubicBezTo>
                <a:cubicBezTo>
                  <a:pt x="81" y="107"/>
                  <a:pt x="79" y="108"/>
                  <a:pt x="76" y="111"/>
                </a:cubicBezTo>
                <a:cubicBezTo>
                  <a:pt x="75" y="112"/>
                  <a:pt x="74" y="114"/>
                  <a:pt x="72" y="115"/>
                </a:cubicBezTo>
                <a:cubicBezTo>
                  <a:pt x="71" y="117"/>
                  <a:pt x="69" y="119"/>
                  <a:pt x="68" y="121"/>
                </a:cubicBezTo>
                <a:cubicBezTo>
                  <a:pt x="65" y="125"/>
                  <a:pt x="63" y="131"/>
                  <a:pt x="60" y="137"/>
                </a:cubicBezTo>
                <a:close/>
                <a:moveTo>
                  <a:pt x="67" y="367"/>
                </a:moveTo>
                <a:cubicBezTo>
                  <a:pt x="67" y="373"/>
                  <a:pt x="67" y="376"/>
                  <a:pt x="67" y="378"/>
                </a:cubicBezTo>
                <a:cubicBezTo>
                  <a:pt x="67" y="373"/>
                  <a:pt x="67" y="369"/>
                  <a:pt x="67" y="365"/>
                </a:cubicBezTo>
                <a:cubicBezTo>
                  <a:pt x="67" y="366"/>
                  <a:pt x="67" y="366"/>
                  <a:pt x="67" y="367"/>
                </a:cubicBezTo>
                <a:close/>
                <a:moveTo>
                  <a:pt x="64" y="483"/>
                </a:moveTo>
                <a:cubicBezTo>
                  <a:pt x="63" y="477"/>
                  <a:pt x="63" y="477"/>
                  <a:pt x="63" y="477"/>
                </a:cubicBezTo>
                <a:cubicBezTo>
                  <a:pt x="64" y="451"/>
                  <a:pt x="65" y="427"/>
                  <a:pt x="65" y="404"/>
                </a:cubicBezTo>
                <a:cubicBezTo>
                  <a:pt x="66" y="413"/>
                  <a:pt x="67" y="421"/>
                  <a:pt x="67" y="431"/>
                </a:cubicBezTo>
                <a:cubicBezTo>
                  <a:pt x="67" y="429"/>
                  <a:pt x="68" y="427"/>
                  <a:pt x="68" y="424"/>
                </a:cubicBezTo>
                <a:cubicBezTo>
                  <a:pt x="68" y="482"/>
                  <a:pt x="68" y="482"/>
                  <a:pt x="68" y="482"/>
                </a:cubicBezTo>
                <a:cubicBezTo>
                  <a:pt x="66" y="474"/>
                  <a:pt x="66" y="463"/>
                  <a:pt x="66" y="452"/>
                </a:cubicBezTo>
                <a:cubicBezTo>
                  <a:pt x="66" y="453"/>
                  <a:pt x="65" y="465"/>
                  <a:pt x="64" y="483"/>
                </a:cubicBezTo>
                <a:close/>
                <a:moveTo>
                  <a:pt x="554" y="835"/>
                </a:moveTo>
                <a:cubicBezTo>
                  <a:pt x="556" y="834"/>
                  <a:pt x="558" y="834"/>
                  <a:pt x="560" y="833"/>
                </a:cubicBezTo>
                <a:cubicBezTo>
                  <a:pt x="574" y="833"/>
                  <a:pt x="574" y="833"/>
                  <a:pt x="574" y="833"/>
                </a:cubicBezTo>
                <a:cubicBezTo>
                  <a:pt x="573" y="835"/>
                  <a:pt x="572" y="837"/>
                  <a:pt x="554" y="835"/>
                </a:cubicBezTo>
                <a:close/>
                <a:moveTo>
                  <a:pt x="582" y="833"/>
                </a:moveTo>
                <a:cubicBezTo>
                  <a:pt x="595" y="833"/>
                  <a:pt x="595" y="833"/>
                  <a:pt x="595" y="833"/>
                </a:cubicBezTo>
                <a:cubicBezTo>
                  <a:pt x="592" y="834"/>
                  <a:pt x="589" y="834"/>
                  <a:pt x="585" y="834"/>
                </a:cubicBezTo>
                <a:cubicBezTo>
                  <a:pt x="584" y="834"/>
                  <a:pt x="583" y="833"/>
                  <a:pt x="582" y="833"/>
                </a:cubicBezTo>
                <a:close/>
                <a:moveTo>
                  <a:pt x="1380" y="349"/>
                </a:moveTo>
                <a:cubicBezTo>
                  <a:pt x="1380" y="341"/>
                  <a:pt x="1380" y="341"/>
                  <a:pt x="1380" y="341"/>
                </a:cubicBezTo>
                <a:cubicBezTo>
                  <a:pt x="1381" y="346"/>
                  <a:pt x="1381" y="351"/>
                  <a:pt x="1382" y="354"/>
                </a:cubicBezTo>
                <a:lnTo>
                  <a:pt x="1380" y="349"/>
                </a:lnTo>
                <a:close/>
              </a:path>
            </a:pathLst>
          </a:custGeom>
          <a:solidFill>
            <a:srgbClr val="ECE3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1600" y="2179955"/>
            <a:ext cx="6702425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经济繁荣，国库充盈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民众生活安定</a:t>
            </a:r>
          </a:p>
        </p:txBody>
      </p:sp>
      <p:sp>
        <p:nvSpPr>
          <p:cNvPr id="76" name="矩形 75"/>
          <p:cNvSpPr/>
          <p:nvPr/>
        </p:nvSpPr>
        <p:spPr>
          <a:xfrm>
            <a:off x="1001615" y="4714486"/>
            <a:ext cx="7063701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      </a:t>
            </a: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唐玄宗采取了哪些措施促使盛世局面的实现？</a:t>
            </a:r>
          </a:p>
        </p:txBody>
      </p:sp>
      <p:pic>
        <p:nvPicPr>
          <p:cNvPr id="24579" name="Picture 14" descr="6ZIWA4_)Y4TNO6D8AM%E{GK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44610" y="3908425"/>
            <a:ext cx="2640330" cy="25292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  <p:bldP spid="30" grpId="0" animBg="1"/>
      <p:bldP spid="30" grpId="1" animBg="1"/>
      <p:bldP spid="5" grpId="0"/>
      <p:bldP spid="5" grpId="1"/>
      <p:bldP spid="76" grpId="0"/>
      <p:bldP spid="76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10127_dfeb09e2242be59c7b25eH7q9uld7Srk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41265" y="614680"/>
            <a:ext cx="6748145" cy="27387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矩形 3"/>
          <p:cNvSpPr/>
          <p:nvPr/>
        </p:nvSpPr>
        <p:spPr>
          <a:xfrm>
            <a:off x="5842000" y="1308100"/>
            <a:ext cx="5354320" cy="13512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</a:t>
            </a:r>
            <a:r>
              <a:rPr lang="zh-CN" altLang="en-US" sz="273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官不滥升，才不虚授</a:t>
            </a:r>
            <a:endParaRPr lang="zh-CN" altLang="en-US" sz="2730" b="1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惟名与器，不可以假人</a:t>
            </a:r>
          </a:p>
          <a:p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——《唐会要 卷八十一》</a:t>
            </a:r>
          </a:p>
        </p:txBody>
      </p:sp>
      <p:sp>
        <p:nvSpPr>
          <p:cNvPr id="8" name="矩形 7"/>
          <p:cNvSpPr/>
          <p:nvPr/>
        </p:nvSpPr>
        <p:spPr>
          <a:xfrm>
            <a:off x="287655" y="614680"/>
            <a:ext cx="6198870" cy="3046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政治上：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整顿吏治，裁减冗员</a:t>
            </a:r>
            <a:endParaRPr lang="zh-CN" altLang="en-US" sz="3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3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3" name="图片 2" descr="20110127_dfeb09e2242be59c7b25eH7q9uld7Srk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27200" y="3415665"/>
            <a:ext cx="6748145" cy="27387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2305050" y="4319270"/>
            <a:ext cx="5354320" cy="9309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</a:t>
            </a:r>
            <a:r>
              <a:rPr lang="zh-CN" altLang="en-US" sz="273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大革其滥，十去其九</a:t>
            </a:r>
            <a:endParaRPr lang="zh-CN" altLang="en-US" sz="2730" b="1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   ——《通典·卷十九》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8" grpId="0"/>
      <p:bldP spid="8" grpId="1"/>
      <p:bldP spid="5" grpId="0"/>
      <p:bldP spid="5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10127_dfeb09e2242be59c7b25eH7q9uld7Srk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30165" y="1502410"/>
            <a:ext cx="6748145" cy="33096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矩形 3"/>
          <p:cNvSpPr/>
          <p:nvPr/>
        </p:nvSpPr>
        <p:spPr>
          <a:xfrm>
            <a:off x="5953125" y="2289810"/>
            <a:ext cx="5354320" cy="17710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</a:t>
            </a:r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雨泽之后，种获忙日，州县常务，一切停减”，以使“</a:t>
            </a:r>
            <a:r>
              <a:rPr lang="zh-CN" altLang="en-US" sz="273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丁壮就田”、“人无遗力”。</a:t>
            </a:r>
          </a:p>
          <a:p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   ——《旧唐书一零五》</a:t>
            </a:r>
          </a:p>
        </p:txBody>
      </p:sp>
      <p:sp>
        <p:nvSpPr>
          <p:cNvPr id="8" name="矩形 7"/>
          <p:cNvSpPr/>
          <p:nvPr/>
        </p:nvSpPr>
        <p:spPr>
          <a:xfrm>
            <a:off x="287655" y="614680"/>
            <a:ext cx="6198870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政治上：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整顿吏治，裁减冗员</a:t>
            </a:r>
          </a:p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经济上：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发展经济，改革税制</a:t>
            </a:r>
          </a:p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3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10127_dfeb09e2242be59c7b25eH7q9uld7Srk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56455" y="1472565"/>
            <a:ext cx="6748145" cy="4149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矩形 3"/>
          <p:cNvSpPr/>
          <p:nvPr/>
        </p:nvSpPr>
        <p:spPr>
          <a:xfrm>
            <a:off x="5479415" y="2259965"/>
            <a:ext cx="5354320" cy="26111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</a:t>
            </a:r>
            <a:r>
              <a:rPr lang="zh-CN" altLang="en-US" sz="273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藏书之盛，莫盛于开元</a:t>
            </a:r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，其著录者，五万三千九百一十五卷，而唐之学者自为之书者，又二万八千四百六十九卷。呜呼，</a:t>
            </a:r>
            <a:r>
              <a:rPr lang="zh-CN" altLang="en-US" sz="273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可谓盛矣！</a:t>
            </a:r>
          </a:p>
          <a:p>
            <a:r>
              <a:rPr lang="zh-CN" altLang="en-US" sz="273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——《新唐书·卷五十七》</a:t>
            </a:r>
          </a:p>
        </p:txBody>
      </p:sp>
      <p:sp>
        <p:nvSpPr>
          <p:cNvPr id="8" name="矩形 7"/>
          <p:cNvSpPr/>
          <p:nvPr/>
        </p:nvSpPr>
        <p:spPr>
          <a:xfrm>
            <a:off x="287655" y="614680"/>
            <a:ext cx="6198870" cy="60007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政治上：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</a:rPr>
              <a:t>整顿吏治，裁减冗员</a:t>
            </a:r>
          </a:p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经济上：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发展经济，改革税制</a:t>
            </a:r>
          </a:p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文化上：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32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注重文教，编修经籍</a:t>
            </a:r>
          </a:p>
          <a:p>
            <a:pPr marL="0"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3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285750" indent="-285750">
              <a:lnSpc>
                <a:spcPct val="150000"/>
              </a:lnSpc>
            </a:pPr>
            <a:endParaRPr lang="zh-CN" altLang="en-US" sz="3200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602730" y="2182497"/>
            <a:ext cx="5052060" cy="3159760"/>
            <a:chOff x="2935311" y="2040213"/>
            <a:chExt cx="1944988" cy="1539816"/>
          </a:xfrm>
        </p:grpSpPr>
        <p:pic>
          <p:nvPicPr>
            <p:cNvPr id="5" name="Picture 3" descr="C:\Users\Thinkpad\Desktop\PNG\1_0010_image.png"/>
            <p:cNvPicPr>
              <a:picLocks noChangeAspect="1" noChangeArrowheads="1"/>
            </p:cNvPicPr>
            <p:nvPr/>
          </p:nvPicPr>
          <p:blipFill>
            <a:blip r:embed="rId4" cstate="email"/>
            <a:srcRect/>
            <a:stretch>
              <a:fillRect/>
            </a:stretch>
          </p:blipFill>
          <p:spPr bwMode="auto">
            <a:xfrm>
              <a:off x="2935311" y="2040213"/>
              <a:ext cx="1944988" cy="15398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矩形 6"/>
            <p:cNvSpPr/>
            <p:nvPr/>
          </p:nvSpPr>
          <p:spPr>
            <a:xfrm>
              <a:off x="3359809" y="2375217"/>
              <a:ext cx="1444476" cy="4944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48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开元盛世</a:t>
              </a:r>
            </a:p>
          </p:txBody>
        </p:sp>
        <p:pic>
          <p:nvPicPr>
            <p:cNvPr id="9" name="Picture 4" descr="F:\360安全浏览器下载\水墨\1402\10.png"/>
            <p:cNvPicPr>
              <a:picLocks noChangeAspect="1" noChangeArrowheads="1"/>
            </p:cNvPicPr>
            <p:nvPr/>
          </p:nvPicPr>
          <p:blipFill>
            <a:blip r:embed="rId5" cstate="email"/>
            <a:srcRect/>
            <a:stretch>
              <a:fillRect/>
            </a:stretch>
          </p:blipFill>
          <p:spPr bwMode="auto">
            <a:xfrm>
              <a:off x="3874818" y="2894291"/>
              <a:ext cx="833815" cy="4447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1" name="Picture 2" descr="C:\Users\Thinkpad\Desktop\s.png"/>
          <p:cNvPicPr>
            <a:picLocks noChangeAspect="1" noChangeArrowheads="1"/>
          </p:cNvPicPr>
          <p:nvPr/>
        </p:nvPicPr>
        <p:blipFill rotWithShape="1">
          <a:blip r:embed="rId6" cstate="email"/>
          <a:srcRect/>
          <a:stretch>
            <a:fillRect/>
          </a:stretch>
        </p:blipFill>
        <p:spPr bwMode="auto">
          <a:xfrm>
            <a:off x="4139565" y="2698115"/>
            <a:ext cx="3284855" cy="147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xit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4"/>
          <a:srcRect l="7390" t="4954" r="13174" b="25681"/>
          <a:stretch>
            <a:fillRect/>
          </a:stretch>
        </p:blipFill>
        <p:spPr>
          <a:xfrm>
            <a:off x="185420" y="295275"/>
            <a:ext cx="5796280" cy="1887220"/>
          </a:xfrm>
          <a:prstGeom prst="rect">
            <a:avLst/>
          </a:prstGeom>
        </p:spPr>
      </p:pic>
      <p:pic>
        <p:nvPicPr>
          <p:cNvPr id="2" name="图片 22"/>
          <p:cNvPicPr>
            <a:picLocks noChangeAspect="1"/>
          </p:cNvPicPr>
          <p:nvPr/>
        </p:nvPicPr>
        <p:blipFill>
          <a:blip r:embed="rId5" cstate="email"/>
          <a:srcRect/>
          <a:stretch>
            <a:fillRect/>
          </a:stretch>
        </p:blipFill>
        <p:spPr bwMode="auto">
          <a:xfrm>
            <a:off x="1527810" y="4785360"/>
            <a:ext cx="1489710" cy="1405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24"/>
          <p:cNvPicPr>
            <a:picLocks noChangeAspect="1"/>
          </p:cNvPicPr>
          <p:nvPr/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7081520" y="361315"/>
            <a:ext cx="1487805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2021840" y="5514340"/>
            <a:ext cx="29076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charset="-122"/>
                <a:ea typeface="微软雅黑" panose="020B0503020204020204" charset="-122"/>
              </a:rPr>
              <a:t>唐高祖</a:t>
            </a:r>
            <a:endParaRPr lang="en-US" altLang="zh-CN" sz="3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3200" dirty="0">
                <a:solidFill>
                  <a:srgbClr val="FF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开国奠基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686810" y="4137025"/>
            <a:ext cx="29076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charset="-122"/>
                <a:ea typeface="微软雅黑" panose="020B0503020204020204" charset="-122"/>
              </a:rPr>
              <a:t>唐太宗</a:t>
            </a:r>
            <a:endParaRPr lang="en-US" altLang="zh-CN" sz="3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3200" dirty="0">
                <a:solidFill>
                  <a:srgbClr val="FF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贞观之治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669790" y="2760345"/>
            <a:ext cx="520001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charset="-122"/>
                <a:ea typeface="微软雅黑" panose="020B0503020204020204" charset="-122"/>
              </a:rPr>
              <a:t>武则天</a:t>
            </a:r>
            <a:endParaRPr lang="en-US" altLang="zh-CN" sz="3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3200" dirty="0">
                <a:solidFill>
                  <a:srgbClr val="FF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  <a:sym typeface="+mn-ea"/>
              </a:rPr>
              <a:t>政启开元，</a:t>
            </a:r>
            <a:r>
              <a:rPr lang="zh-CN" altLang="en-US" sz="3200" dirty="0">
                <a:solidFill>
                  <a:srgbClr val="FF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治宏贞观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549515" y="849630"/>
            <a:ext cx="31203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charset="-122"/>
                <a:ea typeface="微软雅黑" panose="020B0503020204020204" charset="-122"/>
              </a:rPr>
              <a:t>唐玄宗</a:t>
            </a:r>
            <a:endParaRPr lang="en-US" altLang="zh-CN" sz="3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3200" dirty="0">
                <a:solidFill>
                  <a:srgbClr val="FF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开元盛世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1205" y="3726815"/>
            <a:ext cx="2015490" cy="2722880"/>
          </a:xfrm>
          <a:prstGeom prst="rect">
            <a:avLst/>
          </a:prstGeom>
        </p:spPr>
      </p:pic>
      <p:sp>
        <p:nvSpPr>
          <p:cNvPr id="27" name="圆角矩形 26"/>
          <p:cNvSpPr/>
          <p:nvPr/>
        </p:nvSpPr>
        <p:spPr>
          <a:xfrm>
            <a:off x="7459345" y="4137025"/>
            <a:ext cx="2724785" cy="1644015"/>
          </a:xfrm>
          <a:prstGeom prst="roundRect">
            <a:avLst>
              <a:gd name="adj" fmla="val 2892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solidFill>
                  <a:schemeClr val="tx1"/>
                </a:solidFill>
                <a:sym typeface="+mn-ea"/>
              </a:rPr>
              <a:t>忆昔开元</a:t>
            </a:r>
            <a:r>
              <a:rPr lang="zh-CN" altLang="en-US" sz="3600" b="1" dirty="0">
                <a:solidFill>
                  <a:srgbClr val="FF0000"/>
                </a:solidFill>
                <a:sym typeface="+mn-ea"/>
              </a:rPr>
              <a:t>全盛</a:t>
            </a:r>
            <a:r>
              <a:rPr lang="zh-CN" altLang="en-US" sz="3600" b="1" dirty="0">
                <a:solidFill>
                  <a:schemeClr val="tx1"/>
                </a:solidFill>
                <a:sym typeface="+mn-ea"/>
              </a:rPr>
              <a:t>日</a:t>
            </a:r>
            <a:endParaRPr lang="zh-CN" altLang="en-US" sz="3600" b="1"/>
          </a:p>
        </p:txBody>
      </p:sp>
      <p:cxnSp>
        <p:nvCxnSpPr>
          <p:cNvPr id="15" name="直接连接符 14"/>
          <p:cNvCxnSpPr/>
          <p:nvPr/>
        </p:nvCxnSpPr>
        <p:spPr>
          <a:xfrm flipV="1">
            <a:off x="2659380" y="1206500"/>
            <a:ext cx="4799965" cy="400685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" name="图片 24"/>
          <p:cNvPicPr>
            <a:picLocks noChangeAspect="1"/>
          </p:cNvPicPr>
          <p:nvPr/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5253355" y="1771015"/>
            <a:ext cx="1503680" cy="1424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23"/>
          <p:cNvPicPr>
            <a:picLocks noChangeAspect="1"/>
          </p:cNvPicPr>
          <p:nvPr/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3340735" y="3171825"/>
            <a:ext cx="1588770" cy="1502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Thinkpad\Desktop\PNG\1_0001_图层-6.png"/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150495" y="-160655"/>
            <a:ext cx="9497695" cy="209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904824" y="2112797"/>
            <a:ext cx="10858602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120" b="1"/>
              <a:t>贞观之治、开元盛世的出现有何共同原因？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415079" y="3745541"/>
            <a:ext cx="9377827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rgbClr val="A50021"/>
                </a:solidFill>
              </a:rPr>
              <a:t>重视人才、重视民生</a:t>
            </a:r>
            <a:r>
              <a:rPr lang="en-US" altLang="zh-CN" sz="3600" b="1">
                <a:solidFill>
                  <a:srgbClr val="A50021"/>
                </a:solidFill>
              </a:rPr>
              <a:t>......</a:t>
            </a:r>
          </a:p>
        </p:txBody>
      </p:sp>
      <p:sp>
        <p:nvSpPr>
          <p:cNvPr id="12" name="Rectangle 8"/>
          <p:cNvSpPr/>
          <p:nvPr/>
        </p:nvSpPr>
        <p:spPr>
          <a:xfrm>
            <a:off x="1771333" y="676275"/>
            <a:ext cx="2281237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</a:rPr>
              <a:t>思维拓展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905" y="813435"/>
            <a:ext cx="2811145" cy="23482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9990" y="3369945"/>
            <a:ext cx="29749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新型冠状病毒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rcRect t="6477" b="45628"/>
          <a:stretch>
            <a:fillRect/>
          </a:stretch>
        </p:blipFill>
        <p:spPr>
          <a:xfrm>
            <a:off x="6054090" y="254635"/>
            <a:ext cx="4572000" cy="634873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12775" y="4336415"/>
            <a:ext cx="5098415" cy="1938020"/>
          </a:xfrm>
          <a:prstGeom prst="rect">
            <a:avLst/>
          </a:prstGeom>
          <a:noFill/>
          <a:ln w="28575">
            <a:solidFill>
              <a:srgbClr val="5A9AD4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   </a:t>
            </a:r>
            <a:r>
              <a:rPr lang="zh-CN" altLang="en-US" sz="20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人民群众生命安全和身体健康始终是第一位的，疫情防控是当前最重要的工作。</a:t>
            </a:r>
          </a:p>
          <a:p>
            <a:pPr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      </a:t>
            </a:r>
            <a:r>
              <a:rPr lang="en-US" altLang="zh-CN" sz="20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       ——</a:t>
            </a:r>
            <a:r>
              <a:rPr lang="zh-CN" altLang="en-US" sz="20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习近平2020年1月28日会见世界卫生组织总干事谭德塞时的讲话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样机" descr="e7d195523061f1c0c989bbdf341b111e769f2ee359bd8df638E53E9931A62DC22263A6E1A75FFBC630BB5D77BA969D9175F253EB94D93A1189E24A7D909BAD0376573965191318DE1FD009565C070D078CB5BA6F36E2A7EBF225ECFFE5B070BC39C886FBBA38903BF3D72AC681E947E3B5AC9F1668358AD884AA9D39B60EF64F82902A1B2510B386D6D8D0CCF5EC2F27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3" t="10779" r="6848" b="21724"/>
          <a:stretch>
            <a:fillRect/>
          </a:stretch>
        </p:blipFill>
        <p:spPr bwMode="auto">
          <a:xfrm flipH="1">
            <a:off x="485140" y="203835"/>
            <a:ext cx="11321415" cy="6450330"/>
          </a:xfrm>
          <a:prstGeom prst="rect">
            <a:avLst/>
          </a:prstGeom>
          <a:effectLst>
            <a:outerShdw blurRad="3048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 descr="t01da7b50edbb0958b7 (1).jpg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125" t="25625" r="31719" b="38750"/>
          <a:stretch>
            <a:fillRect/>
          </a:stretch>
        </p:blipFill>
        <p:spPr>
          <a:xfrm rot="596584">
            <a:off x="40314" y="906985"/>
            <a:ext cx="1493838" cy="596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15"/>
          <p:cNvSpPr txBox="1"/>
          <p:nvPr/>
        </p:nvSpPr>
        <p:spPr>
          <a:xfrm>
            <a:off x="312398" y="1896312"/>
            <a:ext cx="1027006" cy="3415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5400" b="1" dirty="0">
                <a:solidFill>
                  <a:srgbClr val="66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唐朝建立</a:t>
            </a:r>
          </a:p>
        </p:txBody>
      </p:sp>
      <p:pic>
        <p:nvPicPr>
          <p:cNvPr id="14" name="唐朝的建立背景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978660" y="544195"/>
            <a:ext cx="8333740" cy="5372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10" y="495300"/>
            <a:ext cx="3733165" cy="28613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89560" y="3935730"/>
            <a:ext cx="11301730" cy="2399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 </a:t>
            </a:r>
            <a:r>
              <a:rPr lang="zh-CN" altLang="en-US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“把人民群众生命安全和身体健康放在第一位”“广泛动员群众、组织群众、凝聚群众”“紧紧依靠人民群众坚决打赢疫情防控阻击战”。</a:t>
            </a:r>
            <a:r>
              <a:rPr lang="zh-CN" altLang="en-US" sz="20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连日来，习近平总书记对疫情防控工作作出一系列重要指示，对防控工作作出一系列重要部署，</a:t>
            </a:r>
            <a:r>
              <a:rPr lang="zh-CN" altLang="en-US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强调要维护人民的利益、重视人民的力量。</a:t>
            </a:r>
            <a:endParaRPr lang="zh-CN" altLang="en-US" sz="2000" b="1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  总书记的重要指示充分彰显了浓厚的</a:t>
            </a:r>
            <a:r>
              <a:rPr lang="zh-CN" altLang="en-US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人民情怀</a:t>
            </a:r>
            <a:r>
              <a:rPr lang="zh-CN" altLang="en-US" sz="20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，鲜明反映了共产党人</a:t>
            </a:r>
            <a:r>
              <a:rPr lang="zh-CN" altLang="en-US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人民至上，注重民生</a:t>
            </a:r>
            <a:r>
              <a:rPr lang="zh-CN" altLang="en-US" sz="20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的本色。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375275" y="598805"/>
            <a:ext cx="5848350" cy="2399665"/>
          </a:xfrm>
          <a:prstGeom prst="rect">
            <a:avLst/>
          </a:prstGeom>
          <a:noFill/>
          <a:ln w="28575">
            <a:solidFill>
              <a:srgbClr val="5A9AD4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</a:t>
            </a:r>
            <a:r>
              <a:rPr lang="zh-CN" altLang="en-US" sz="2000" b="1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上海合作组织秘书长</a:t>
            </a:r>
            <a:r>
              <a:rPr lang="zh-CN" altLang="en-US" sz="2000" b="1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弗拉基米尔·诺罗夫30日</a:t>
            </a:r>
            <a:r>
              <a:rPr lang="zh-CN" altLang="en-US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在接受采访时高度赞赏中国政府</a:t>
            </a:r>
            <a:r>
              <a:rPr lang="zh-CN" altLang="en-US" sz="2000" b="1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抗击新型冠状病毒感染肺炎疫情</a:t>
            </a:r>
            <a:r>
              <a:rPr lang="zh-CN" altLang="en-US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采取的果断措施及展现出的公开透明</a:t>
            </a:r>
            <a:r>
              <a:rPr lang="zh-CN" altLang="en-US" sz="2000" b="1"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。他表示，</a:t>
            </a:r>
            <a:r>
              <a:rPr lang="zh-CN" altLang="en-US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这体现出对中国人民生命健康的高度负责和重视。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296660" y="4102735"/>
            <a:ext cx="87058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钟</a:t>
            </a:r>
          </a:p>
          <a:p>
            <a:pPr>
              <a:lnSpc>
                <a:spcPct val="150000"/>
              </a:lnSpc>
            </a:pPr>
            <a:r>
              <a:rPr lang="zh-CN" altLang="en-US" sz="32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</a:t>
            </a:r>
          </a:p>
          <a:p>
            <a:pPr>
              <a:lnSpc>
                <a:spcPct val="150000"/>
              </a:lnSpc>
            </a:pPr>
            <a:r>
              <a:rPr lang="zh-CN" altLang="en-US" sz="32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山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7745" y="3760470"/>
            <a:ext cx="3980180" cy="264922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350" y="297180"/>
            <a:ext cx="4338320" cy="45535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485765" y="462915"/>
            <a:ext cx="389509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发展是第一要务</a:t>
            </a:r>
          </a:p>
          <a:p>
            <a:pPr>
              <a:lnSpc>
                <a:spcPct val="150000"/>
              </a:lnSpc>
            </a:pPr>
            <a:r>
              <a:rPr lang="zh-CN" altLang="en-US" sz="32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人才是第一资源</a:t>
            </a:r>
          </a:p>
          <a:p>
            <a:pPr>
              <a:lnSpc>
                <a:spcPct val="150000"/>
              </a:lnSpc>
            </a:pPr>
            <a:r>
              <a:rPr lang="zh-CN" altLang="en-US" sz="32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创新是第一动力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85" y="140335"/>
            <a:ext cx="5038090" cy="657669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145" y="140335"/>
            <a:ext cx="4965065" cy="6577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Thinkpad\Desktop\PNG\1_0001_图层-6.png"/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775335" y="-26670"/>
            <a:ext cx="8442325" cy="209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 descr="t01da7b50edbb0958b7 (1)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125" t="25625" r="31719" b="38750"/>
          <a:stretch>
            <a:fillRect/>
          </a:stretch>
        </p:blipFill>
        <p:spPr>
          <a:xfrm rot="596584">
            <a:off x="143819" y="682195"/>
            <a:ext cx="1493838" cy="596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15"/>
          <p:cNvSpPr txBox="1"/>
          <p:nvPr/>
        </p:nvSpPr>
        <p:spPr>
          <a:xfrm>
            <a:off x="1530631" y="557608"/>
            <a:ext cx="4316730" cy="9220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一、唐朝建立</a:t>
            </a:r>
          </a:p>
        </p:txBody>
      </p:sp>
      <p:cxnSp>
        <p:nvCxnSpPr>
          <p:cNvPr id="22532" name="MH_Other_4"/>
          <p:cNvCxnSpPr>
            <a:cxnSpLocks noChangeShapeType="1"/>
          </p:cNvCxnSpPr>
          <p:nvPr>
            <p:custDataLst>
              <p:tags r:id="rId1"/>
            </p:custDataLst>
          </p:nvPr>
        </p:nvCxnSpPr>
        <p:spPr bwMode="auto">
          <a:xfrm>
            <a:off x="0" y="1875115"/>
            <a:ext cx="9496425" cy="0"/>
          </a:xfrm>
          <a:prstGeom prst="line">
            <a:avLst/>
          </a:prstGeom>
          <a:noFill/>
          <a:ln w="28575">
            <a:solidFill>
              <a:srgbClr val="8A580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390" y="1875155"/>
            <a:ext cx="11013440" cy="4744085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870700" y="4405630"/>
            <a:ext cx="907415" cy="535940"/>
          </a:xfrm>
          <a:prstGeom prst="ellipse">
            <a:avLst/>
          </a:prstGeom>
          <a:noFill/>
          <a:ln w="5715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031865" y="2350770"/>
            <a:ext cx="1968500" cy="1373505"/>
          </a:xfrm>
          <a:prstGeom prst="rect">
            <a:avLst/>
          </a:prstGeom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>
                <a:solidFill>
                  <a:schemeClr val="accent4">
                    <a:lumMod val="60000"/>
                    <a:lumOff val="4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618</a:t>
            </a:r>
            <a:r>
              <a:rPr lang="zh-CN" altLang="en-US" sz="3600">
                <a:solidFill>
                  <a:schemeClr val="accent4">
                    <a:lumMod val="60000"/>
                    <a:lumOff val="4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年</a:t>
            </a:r>
          </a:p>
          <a:p>
            <a:pPr algn="ctr"/>
            <a:r>
              <a:rPr lang="zh-CN" altLang="en-US" sz="3600">
                <a:solidFill>
                  <a:schemeClr val="accent4">
                    <a:lumMod val="60000"/>
                    <a:lumOff val="4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李渊</a:t>
            </a:r>
          </a:p>
        </p:txBody>
      </p:sp>
      <p:sp>
        <p:nvSpPr>
          <p:cNvPr id="17" name="椭圆 16"/>
          <p:cNvSpPr/>
          <p:nvPr/>
        </p:nvSpPr>
        <p:spPr>
          <a:xfrm>
            <a:off x="7553960" y="5029200"/>
            <a:ext cx="840740" cy="595630"/>
          </a:xfrm>
          <a:prstGeom prst="ellipse">
            <a:avLst/>
          </a:prstGeom>
          <a:noFill/>
          <a:ln w="5715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animBg="1"/>
      <p:bldP spid="7" grpId="2" animBg="1"/>
      <p:bldP spid="16" grpId="1" animBg="1"/>
      <p:bldP spid="16" grpId="2" animBg="1"/>
      <p:bldP spid="17" grpId="1" animBg="1"/>
      <p:bldP spid="17" grpId="2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01da7b50edbb0958b7 (1)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125" t="25625" r="31719" b="38750"/>
          <a:stretch>
            <a:fillRect/>
          </a:stretch>
        </p:blipFill>
        <p:spPr>
          <a:xfrm rot="596584">
            <a:off x="84764" y="796495"/>
            <a:ext cx="1493838" cy="596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2532" name="MH_Other_4"/>
          <p:cNvCxnSpPr>
            <a:cxnSpLocks noChangeShapeType="1"/>
          </p:cNvCxnSpPr>
          <p:nvPr>
            <p:custDataLst>
              <p:tags r:id="rId1"/>
            </p:custDataLst>
          </p:nvPr>
        </p:nvCxnSpPr>
        <p:spPr bwMode="auto">
          <a:xfrm>
            <a:off x="0" y="1875115"/>
            <a:ext cx="9496425" cy="0"/>
          </a:xfrm>
          <a:prstGeom prst="line">
            <a:avLst/>
          </a:prstGeom>
          <a:noFill/>
          <a:ln w="28575">
            <a:solidFill>
              <a:srgbClr val="8A580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文本框 16"/>
          <p:cNvSpPr txBox="1"/>
          <p:nvPr/>
        </p:nvSpPr>
        <p:spPr>
          <a:xfrm>
            <a:off x="6255385" y="5006975"/>
            <a:ext cx="5685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/>
            <a:r>
              <a:rPr lang="zh-CN" altLang="en-US" sz="28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李渊           李世民（唐太宗）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rcRect t="5444"/>
          <a:stretch>
            <a:fillRect/>
          </a:stretch>
        </p:blipFill>
        <p:spPr>
          <a:xfrm>
            <a:off x="261620" y="3561715"/>
            <a:ext cx="5833745" cy="299466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rcRect l="2141"/>
          <a:stretch>
            <a:fillRect/>
          </a:stretch>
        </p:blipFill>
        <p:spPr>
          <a:xfrm>
            <a:off x="6308725" y="1550035"/>
            <a:ext cx="5155565" cy="2981325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 flipV="1">
            <a:off x="7247255" y="5262245"/>
            <a:ext cx="839470" cy="11430"/>
          </a:xfrm>
          <a:prstGeom prst="straightConnector1">
            <a:avLst/>
          </a:prstGeom>
          <a:ln w="476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987425" y="2303145"/>
            <a:ext cx="37687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/>
            <a:r>
              <a:rPr lang="zh-CN" altLang="en-US" sz="48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玄武门之变</a:t>
            </a:r>
          </a:p>
        </p:txBody>
      </p:sp>
      <p:pic>
        <p:nvPicPr>
          <p:cNvPr id="8" name="Picture 2" descr="C:\Users\Thinkpad\Desktop\PNG\1_0001_图层-6.png"/>
          <p:cNvPicPr>
            <a:picLocks noChangeAspect="1" noChangeArrowheads="1"/>
          </p:cNvPicPr>
          <p:nvPr/>
        </p:nvPicPr>
        <p:blipFill>
          <a:blip r:embed="rId7" cstate="email"/>
          <a:srcRect/>
          <a:stretch>
            <a:fillRect/>
          </a:stretch>
        </p:blipFill>
        <p:spPr bwMode="auto">
          <a:xfrm>
            <a:off x="581025" y="11430"/>
            <a:ext cx="10052685" cy="209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15"/>
          <p:cNvSpPr txBox="1"/>
          <p:nvPr/>
        </p:nvSpPr>
        <p:spPr>
          <a:xfrm>
            <a:off x="1669506" y="671941"/>
            <a:ext cx="5750292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二、“贞观之治”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云形 3"/>
          <p:cNvSpPr/>
          <p:nvPr/>
        </p:nvSpPr>
        <p:spPr>
          <a:xfrm>
            <a:off x="2638425" y="1595120"/>
            <a:ext cx="9123680" cy="1969135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935" y="-63500"/>
            <a:ext cx="12110085" cy="6985000"/>
          </a:xfrm>
          <a:prstGeom prst="rect">
            <a:avLst/>
          </a:prstGeom>
        </p:spPr>
      </p:pic>
      <p:pic>
        <p:nvPicPr>
          <p:cNvPr id="3" name="图片 2" descr="t01da7b50edbb0958b7 (1)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125" t="25625" r="31719" b="38750"/>
          <a:stretch>
            <a:fillRect/>
          </a:stretch>
        </p:blipFill>
        <p:spPr>
          <a:xfrm rot="596584">
            <a:off x="10354" y="758321"/>
            <a:ext cx="1493838" cy="596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矩形 4"/>
          <p:cNvSpPr/>
          <p:nvPr/>
        </p:nvSpPr>
        <p:spPr>
          <a:xfrm>
            <a:off x="3159760" y="1787525"/>
            <a:ext cx="8371840" cy="145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3600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   </a:t>
            </a:r>
            <a:r>
              <a:rPr lang="zh-CN" altLang="en-US" sz="3200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通过弑兄逼父等手段得到皇位的李世民会是一位好皇帝吗？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9845" y="1704340"/>
            <a:ext cx="2851150" cy="4850130"/>
          </a:xfrm>
          <a:prstGeom prst="rect">
            <a:avLst/>
          </a:prstGeom>
        </p:spPr>
      </p:pic>
      <p:sp>
        <p:nvSpPr>
          <p:cNvPr id="9" name="Rectangle 25"/>
          <p:cNvSpPr>
            <a:spLocks noChangeArrowheads="1"/>
          </p:cNvSpPr>
          <p:nvPr/>
        </p:nvSpPr>
        <p:spPr bwMode="auto">
          <a:xfrm>
            <a:off x="2821305" y="3611245"/>
            <a:ext cx="9193530" cy="2943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81616" tIns="40808" rIns="81616" bIns="40808" anchor="ctr">
            <a:spAutoFit/>
          </a:bodyPr>
          <a:lstStyle/>
          <a:p>
            <a:pPr defTabSz="611505">
              <a:lnSpc>
                <a:spcPct val="150000"/>
              </a:lnSpc>
            </a:pPr>
            <a:r>
              <a:rPr lang="zh-CN" altLang="en-US" sz="2800" spc="-113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请同学们按下暂停键，阅读教材第</a:t>
            </a:r>
            <a:r>
              <a:rPr lang="en-US" altLang="zh-CN" sz="2800" spc="-113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7-8</a:t>
            </a:r>
            <a:r>
              <a:rPr lang="zh-CN" altLang="en-US" sz="2800" spc="-113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页，回答下面问题：</a:t>
            </a:r>
            <a:endParaRPr lang="en-US" altLang="zh-CN" sz="2800" spc="-113" dirty="0">
              <a:solidFill>
                <a:srgbClr val="0000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indent="457200" defTabSz="611505">
              <a:lnSpc>
                <a:spcPct val="150000"/>
              </a:lnSpc>
            </a:pPr>
            <a:r>
              <a:rPr lang="en-US" altLang="zh-CN" sz="3200" b="1" spc="-113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1.P7 </a:t>
            </a:r>
            <a:r>
              <a:rPr lang="zh-CN" altLang="en-US" sz="3200" b="1" spc="-113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唐太宗的治国策略主要有哪些？</a:t>
            </a:r>
            <a:endParaRPr lang="en-US" altLang="zh-CN" sz="3200" b="1" spc="-113" dirty="0">
              <a:solidFill>
                <a:srgbClr val="0000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indent="457200" defTabSz="611505">
              <a:lnSpc>
                <a:spcPct val="150000"/>
              </a:lnSpc>
            </a:pPr>
            <a:r>
              <a:rPr lang="en-US" altLang="zh-CN" sz="3200" b="1" spc="-113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2.P8 </a:t>
            </a:r>
            <a:r>
              <a:rPr lang="zh-CN" altLang="en-US" sz="3200" b="1" spc="-113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唐太宗推行了哪些革新的措施？</a:t>
            </a:r>
          </a:p>
          <a:p>
            <a:pPr indent="457200" defTabSz="611505">
              <a:lnSpc>
                <a:spcPct val="150000"/>
              </a:lnSpc>
            </a:pPr>
            <a:r>
              <a:rPr lang="zh-CN" altLang="en-US" sz="3200" b="1" spc="-113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       </a:t>
            </a:r>
          </a:p>
        </p:txBody>
      </p:sp>
      <p:pic>
        <p:nvPicPr>
          <p:cNvPr id="17410" name="Picture 2" descr="C:\Users\Thinkpad\Desktop\PNG\1_0004_图层-10.png"/>
          <p:cNvPicPr>
            <a:picLocks noChangeAspect="1" noChangeArrowheads="1"/>
          </p:cNvPicPr>
          <p:nvPr/>
        </p:nvPicPr>
        <p:blipFill>
          <a:blip r:embed="rId5" cstate="email"/>
          <a:srcRect/>
          <a:stretch>
            <a:fillRect/>
          </a:stretch>
        </p:blipFill>
        <p:spPr bwMode="auto">
          <a:xfrm>
            <a:off x="9114790" y="427990"/>
            <a:ext cx="2762885" cy="1411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25"/>
          <p:cNvSpPr>
            <a:spLocks noChangeArrowheads="1"/>
          </p:cNvSpPr>
          <p:nvPr/>
        </p:nvSpPr>
        <p:spPr bwMode="auto">
          <a:xfrm>
            <a:off x="9480550" y="839470"/>
            <a:ext cx="1920875" cy="409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81616" tIns="40808" rIns="81616" bIns="40808" anchor="ctr">
            <a:spAutoFit/>
          </a:bodyPr>
          <a:lstStyle/>
          <a:p>
            <a:pPr algn="ctr" defTabSz="611505">
              <a:lnSpc>
                <a:spcPct val="80000"/>
              </a:lnSpc>
            </a:pPr>
            <a:r>
              <a:rPr lang="zh-CN" altLang="en-US" sz="2665" b="1" spc="-113" dirty="0">
                <a:solidFill>
                  <a:srgbClr val="000000"/>
                </a:solidFill>
                <a:latin typeface="华文隶书" panose="02010800040101010101" charset="-122"/>
                <a:ea typeface="华文隶书" panose="02010800040101010101" charset="-122"/>
              </a:rPr>
              <a:t>自主学习</a:t>
            </a:r>
          </a:p>
        </p:txBody>
      </p:sp>
      <p:pic>
        <p:nvPicPr>
          <p:cNvPr id="6" name="Picture 2" descr="C:\Users\Thinkpad\Desktop\PNG\1_0001_图层-6.png"/>
          <p:cNvPicPr>
            <a:picLocks noChangeAspect="1" noChangeArrowheads="1"/>
          </p:cNvPicPr>
          <p:nvPr/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581025" y="11430"/>
            <a:ext cx="10052685" cy="209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15"/>
          <p:cNvSpPr txBox="1"/>
          <p:nvPr/>
        </p:nvSpPr>
        <p:spPr>
          <a:xfrm>
            <a:off x="1669506" y="671941"/>
            <a:ext cx="5750292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二、“贞观之治”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01da7b50edbb0958b7 (1)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125" t="25625" r="31719" b="38750"/>
          <a:stretch>
            <a:fillRect/>
          </a:stretch>
        </p:blipFill>
        <p:spPr>
          <a:xfrm rot="596584">
            <a:off x="40199" y="796421"/>
            <a:ext cx="1493838" cy="596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560" name="文本框 11"/>
          <p:cNvSpPr txBox="1">
            <a:spLocks noChangeArrowheads="1"/>
          </p:cNvSpPr>
          <p:nvPr/>
        </p:nvSpPr>
        <p:spPr bwMode="auto">
          <a:xfrm>
            <a:off x="675958" y="2146935"/>
            <a:ext cx="518541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4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1.</a:t>
            </a:r>
            <a:r>
              <a:rPr lang="zh-CN" altLang="en-US" sz="4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唐太宗的</a:t>
            </a:r>
            <a:r>
              <a:rPr lang="zh-CN" altLang="en-US" sz="4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治国策略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75958" y="2916376"/>
            <a:ext cx="5185410" cy="1324671"/>
            <a:chOff x="668338" y="3607891"/>
            <a:chExt cx="5185410" cy="1324671"/>
          </a:xfrm>
        </p:grpSpPr>
        <p:sp>
          <p:nvSpPr>
            <p:cNvPr id="23561" name="文本框 12"/>
            <p:cNvSpPr txBox="1">
              <a:spLocks noChangeArrowheads="1"/>
            </p:cNvSpPr>
            <p:nvPr/>
          </p:nvSpPr>
          <p:spPr bwMode="auto">
            <a:xfrm>
              <a:off x="668338" y="4164212"/>
              <a:ext cx="5185410" cy="768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4400" b="1" dirty="0"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2.</a:t>
              </a:r>
              <a:r>
                <a:rPr lang="zh-CN" altLang="en-US" sz="4400" b="1" dirty="0"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唐太宗的</a:t>
              </a:r>
              <a:r>
                <a:rPr lang="zh-CN" altLang="en-US" sz="4400" b="1" dirty="0">
                  <a:solidFill>
                    <a:srgbClr val="FF0000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治国措施</a:t>
              </a:r>
              <a:endParaRPr lang="zh-CN" altLang="en-US" sz="4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endParaRPr>
            </a:p>
          </p:txBody>
        </p:sp>
        <p:sp>
          <p:nvSpPr>
            <p:cNvPr id="15" name="下箭头 14"/>
            <p:cNvSpPr/>
            <p:nvPr/>
          </p:nvSpPr>
          <p:spPr>
            <a:xfrm>
              <a:off x="2977529" y="3607891"/>
              <a:ext cx="655637" cy="719138"/>
            </a:xfrm>
            <a:prstGeom prst="downArrow">
              <a:avLst/>
            </a:prstGeom>
            <a:solidFill>
              <a:srgbClr val="FF66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800" b="1" noProof="1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75958" y="4250130"/>
            <a:ext cx="5185410" cy="1390739"/>
            <a:chOff x="668338" y="4941645"/>
            <a:chExt cx="5185410" cy="1390739"/>
          </a:xfrm>
        </p:grpSpPr>
        <p:sp>
          <p:nvSpPr>
            <p:cNvPr id="23562" name="文本框 13"/>
            <p:cNvSpPr txBox="1">
              <a:spLocks noChangeArrowheads="1"/>
            </p:cNvSpPr>
            <p:nvPr/>
          </p:nvSpPr>
          <p:spPr bwMode="auto">
            <a:xfrm>
              <a:off x="668338" y="5564034"/>
              <a:ext cx="5185410" cy="768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4400" b="1" dirty="0"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3.</a:t>
              </a:r>
              <a:r>
                <a:rPr lang="zh-CN" altLang="en-US" sz="4400" b="1" dirty="0"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唐太宗的</a:t>
              </a:r>
              <a:r>
                <a:rPr lang="zh-CN" altLang="en-US" sz="4400" b="1" dirty="0">
                  <a:solidFill>
                    <a:srgbClr val="FF0000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治国效果</a:t>
              </a:r>
              <a:endParaRPr lang="zh-CN" altLang="en-US" sz="4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endParaRPr>
            </a:p>
          </p:txBody>
        </p:sp>
        <p:sp>
          <p:nvSpPr>
            <p:cNvPr id="16" name="下箭头 15"/>
            <p:cNvSpPr/>
            <p:nvPr/>
          </p:nvSpPr>
          <p:spPr>
            <a:xfrm>
              <a:off x="2987469" y="4941645"/>
              <a:ext cx="655638" cy="720725"/>
            </a:xfrm>
            <a:prstGeom prst="downArrow">
              <a:avLst/>
            </a:prstGeom>
            <a:solidFill>
              <a:srgbClr val="FF66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800" b="1" noProof="1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pic>
        <p:nvPicPr>
          <p:cNvPr id="13" name="Picture 2" descr="01唐太宗像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8606" y="2292881"/>
            <a:ext cx="2017219" cy="3410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MH_Other_4"/>
          <p:cNvCxnSpPr>
            <a:cxnSpLocks noChangeShapeType="1"/>
          </p:cNvCxnSpPr>
          <p:nvPr>
            <p:custDataLst>
              <p:tags r:id="rId1"/>
            </p:custDataLst>
          </p:nvPr>
        </p:nvCxnSpPr>
        <p:spPr bwMode="auto">
          <a:xfrm>
            <a:off x="0" y="1649896"/>
            <a:ext cx="9496425" cy="0"/>
          </a:xfrm>
          <a:prstGeom prst="line">
            <a:avLst/>
          </a:prstGeom>
          <a:noFill/>
          <a:ln w="28575">
            <a:solidFill>
              <a:srgbClr val="8A580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2" descr="C:\Users\Thinkpad\Desktop\PNG\1_0001_图层-6.png"/>
          <p:cNvPicPr>
            <a:picLocks noChangeAspect="1" noChangeArrowheads="1"/>
          </p:cNvPicPr>
          <p:nvPr/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565785" y="-130175"/>
            <a:ext cx="10052685" cy="209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15"/>
          <p:cNvSpPr txBox="1"/>
          <p:nvPr/>
        </p:nvSpPr>
        <p:spPr>
          <a:xfrm>
            <a:off x="1676491" y="530336"/>
            <a:ext cx="5750292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二、“贞观之治”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文本框 4"/>
          <p:cNvSpPr txBox="1"/>
          <p:nvPr/>
        </p:nvSpPr>
        <p:spPr>
          <a:xfrm>
            <a:off x="234950" y="1581785"/>
            <a:ext cx="11410950" cy="544639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材料一：</a:t>
            </a:r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……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宫中美女珍玩，无院不满。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炀帝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意犹未足，</a:t>
            </a:r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……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穷兵黩武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，</a:t>
            </a:r>
            <a:r>
              <a:rPr lang="zh-CN" altLang="en-US" sz="2400" b="1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百姓不堪，遂至之灭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。此皆</a:t>
            </a:r>
            <a:r>
              <a:rPr lang="zh-CN" altLang="en-US" sz="2400" b="1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 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朕</a:t>
            </a:r>
            <a:r>
              <a:rPr lang="zh-CN" altLang="en-US" sz="2400" b="1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 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所目，故夙夜孜孜，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惟欲清静，使天下无事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                                                                   </a:t>
            </a:r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---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《贞观政要》 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材料二： 舟所以比人君，水所以比黎庶。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水能载舟，亦能覆舟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                                                                   ---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《贞观政要·教戒太子诸王》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  <a:sym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材料三：</a:t>
            </a: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“人以铜为镜，可以正衣冠；以古为镜，可以见兴替，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以人为镜，可以明得失</a:t>
            </a: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；</a:t>
            </a:r>
            <a:r>
              <a:rPr lang="zh-CN" altLang="en-US" sz="2400" b="1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魏征没，朕亡一镜矣</a:t>
            </a: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！” 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                       </a:t>
            </a:r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---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《旧唐书·魏征列传》 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 材料四：</a:t>
            </a: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太宗谓侍臣曰：“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为政之要，惟在得人</a:t>
            </a: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……</a:t>
            </a:r>
            <a:r>
              <a:rPr lang="zh-CN" altLang="en-US" sz="2400" b="1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今所任用，必须以德行、学识为本。</a:t>
            </a: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” </a:t>
            </a: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                                                      </a:t>
            </a:r>
            <a:r>
              <a:rPr 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---</a:t>
            </a: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《资治通鉴</a:t>
            </a: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宋体" panose="02010600030101010101" pitchFamily="2" charset="-122"/>
              </a:rPr>
              <a:t>·</a:t>
            </a:r>
            <a:r>
              <a:rPr lang="zh-CN" altLang="en-US" sz="24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Arial" panose="020B0604020202020204" pitchFamily="34" charset="0"/>
              </a:rPr>
              <a:t>唐纪》</a:t>
            </a:r>
          </a:p>
          <a:p>
            <a:endParaRPr lang="zh-CN" altLang="en-US" sz="2400" b="1" dirty="0">
              <a:solidFill>
                <a:srgbClr val="0000FF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11150" y="2800350"/>
            <a:ext cx="4265295" cy="52197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r>
              <a:rPr lang="en-US" altLang="zh-CN" sz="2800" b="1" dirty="0">
                <a:latin typeface="Arial" panose="020B0604020202020204" pitchFamily="34" charset="0"/>
                <a:ea typeface="宋体" panose="02010600030101010101" pitchFamily="2" charset="-122"/>
              </a:rPr>
              <a:t>1.</a:t>
            </a: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以文治国的总方针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11785" y="3848100"/>
            <a:ext cx="4265295" cy="52197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r>
              <a:rPr lang="en-US" altLang="zh-CN" sz="2800" b="1" dirty="0">
                <a:latin typeface="Arial" panose="020B0604020202020204" pitchFamily="34" charset="0"/>
                <a:ea typeface="宋体" panose="02010600030101010101" pitchFamily="2" charset="-122"/>
              </a:rPr>
              <a:t>2.</a:t>
            </a: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以民为本的治国思想</a:t>
            </a:r>
          </a:p>
        </p:txBody>
      </p:sp>
      <p:sp>
        <p:nvSpPr>
          <p:cNvPr id="10" name="文本框 11"/>
          <p:cNvSpPr txBox="1">
            <a:spLocks noChangeArrowheads="1"/>
          </p:cNvSpPr>
          <p:nvPr/>
        </p:nvSpPr>
        <p:spPr bwMode="auto">
          <a:xfrm>
            <a:off x="311455" y="470590"/>
            <a:ext cx="579882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4400" b="1" dirty="0"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en-US" sz="4400" b="1" dirty="0">
                <a:latin typeface="黑体" panose="02010609060101010101" pitchFamily="49" charset="-122"/>
                <a:ea typeface="黑体" panose="02010609060101010101" pitchFamily="49" charset="-122"/>
              </a:rPr>
              <a:t>唐太宗的</a:t>
            </a:r>
            <a:r>
              <a:rPr lang="zh-CN" altLang="en-US" sz="4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治国策略</a:t>
            </a:r>
            <a:r>
              <a:rPr lang="zh-CN" altLang="en-US" sz="4400" b="1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11150" y="4955540"/>
            <a:ext cx="4264660" cy="52197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r>
              <a:rPr lang="en-US" altLang="zh-CN" sz="2800" b="1" dirty="0">
                <a:latin typeface="Arial" panose="020B0604020202020204" pitchFamily="34" charset="0"/>
                <a:ea typeface="宋体" panose="02010600030101010101" pitchFamily="2" charset="-122"/>
              </a:rPr>
              <a:t>3.</a:t>
            </a: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虚心纳谏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11785" y="5937250"/>
            <a:ext cx="4264660" cy="52197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r>
              <a:rPr lang="en-US" altLang="zh-CN" sz="2800" b="1" dirty="0">
                <a:latin typeface="Arial" panose="020B0604020202020204" pitchFamily="34" charset="0"/>
                <a:ea typeface="宋体" panose="02010600030101010101" pitchFamily="2" charset="-122"/>
              </a:rPr>
              <a:t>4.</a:t>
            </a: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重视人才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2" grpId="0" animBg="1"/>
      <p:bldP spid="2" grpId="1" animBg="1"/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75" y="731520"/>
            <a:ext cx="9209088" cy="51260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314" name="Rectangle 4"/>
          <p:cNvSpPr/>
          <p:nvPr/>
        </p:nvSpPr>
        <p:spPr>
          <a:xfrm>
            <a:off x="3732530" y="6028055"/>
            <a:ext cx="347662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《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二十四功臣像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》</a:t>
            </a:r>
            <a:endParaRPr lang="zh-CN" altLang="en-US" sz="28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3642995" y="2352993"/>
            <a:ext cx="3186113" cy="15875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495165" y="86360"/>
            <a:ext cx="247205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latin typeface="华文中宋" panose="02010600040101010101" pitchFamily="2" charset="-122"/>
                <a:ea typeface="华文中宋" panose="02010600040101010101" pitchFamily="2" charset="-122"/>
              </a:rPr>
              <a:t>太宗人才库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531951" y="1515110"/>
            <a:ext cx="738664" cy="3912568"/>
          </a:xfrm>
          <a:prstGeom prst="rect">
            <a:avLst/>
          </a:prstGeom>
          <a:solidFill>
            <a:srgbClr val="FFC000"/>
          </a:solidFill>
        </p:spPr>
        <p:txBody>
          <a:bodyPr vert="eaVert" wrap="square" rtlCol="0">
            <a:spAutoFit/>
          </a:bodyPr>
          <a:lstStyle/>
          <a:p>
            <a:r>
              <a:rPr lang="en-US" altLang="zh-CN" sz="3600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“</a:t>
            </a:r>
            <a:r>
              <a:rPr lang="zh-CN" altLang="en-US" sz="3600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房谋杜断</a:t>
            </a:r>
            <a:r>
              <a:rPr lang="en-US" altLang="zh-CN" sz="3600" dirty="0"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4" grpId="2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7dca9b5c03b3699c359d04163707df35a5085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5134043"/>
  <p:tag name="MH_LIBRARY" val="GRAPHIC"/>
  <p:tag name="MH_TYPE" val="Other"/>
  <p:tag name="MH_ORDER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5134043"/>
  <p:tag name="MH_LIBRARY" val="GRAPHIC"/>
  <p:tag name="MH_TYPE" val="Other"/>
  <p:tag name="MH_ORDER" val="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5134043"/>
  <p:tag name="MH_LIBRARY" val="GRAPHIC"/>
  <p:tag name="MH_TYPE" val="Other"/>
  <p:tag name="MH_ORDER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5134043"/>
  <p:tag name="MH_LIBRARY" val="GRAPHIC"/>
  <p:tag name="MH_TYPE" val="Other"/>
  <p:tag name="MH_ORDER" val="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5134043"/>
  <p:tag name="MH_LIBRARY" val="GRAPHIC"/>
  <p:tag name="MH_TYPE" val="Picture"/>
  <p:tag name="MH_ORDER" val="1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1260</Words>
  <Application>Microsoft Office PowerPoint</Application>
  <PresentationFormat>自定义</PresentationFormat>
  <Paragraphs>153</Paragraphs>
  <Slides>32</Slides>
  <Notes>7</Notes>
  <HiddenSlides>0</HiddenSlides>
  <MMClips>2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50" baseType="lpstr">
      <vt:lpstr>等线</vt:lpstr>
      <vt:lpstr>方正古隶简体</vt:lpstr>
      <vt:lpstr>方正清刻本悦宋简体</vt:lpstr>
      <vt:lpstr>方正细圆简体</vt:lpstr>
      <vt:lpstr>仿宋</vt:lpstr>
      <vt:lpstr>黑体</vt:lpstr>
      <vt:lpstr>华康俪金黑W8(P)</vt:lpstr>
      <vt:lpstr>华文隶书</vt:lpstr>
      <vt:lpstr>华文新魏</vt:lpstr>
      <vt:lpstr>华文中宋</vt:lpstr>
      <vt:lpstr>楷体</vt:lpstr>
      <vt:lpstr>宋体</vt:lpstr>
      <vt:lpstr>微软雅黑</vt:lpstr>
      <vt:lpstr>Arial</vt:lpstr>
      <vt:lpstr>Calibri</vt:lpstr>
      <vt:lpstr>Calibri Light</vt:lpstr>
      <vt:lpstr>Wingdings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liman</dc:creator>
  <cp:lastModifiedBy>会玲 郭</cp:lastModifiedBy>
  <cp:revision>182</cp:revision>
  <dcterms:created xsi:type="dcterms:W3CDTF">2016-11-23T04:42:00Z</dcterms:created>
  <dcterms:modified xsi:type="dcterms:W3CDTF">2020-05-10T08:05:58Z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2052-11.1.0.9292</vt:lpwstr>
  </property>
</Properties>
</file>